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 id="2147483687" r:id="rId2"/>
  </p:sldMasterIdLst>
  <p:notesMasterIdLst>
    <p:notesMasterId r:id="rId3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6858000" cy="9144000"/>
  <p:embeddedFontLst>
    <p:embeddedFont>
      <p:font typeface="Montserrat" panose="00000500000000000000" pitchFamily="2" charset="0"/>
      <p:regular r:id="rId36"/>
      <p:bold r:id="rId37"/>
      <p:italic r:id="rId38"/>
      <p:boldItalic r:id="rId39"/>
    </p:embeddedFont>
    <p:embeddedFont>
      <p:font typeface="Montserrat Medium" panose="00000600000000000000" pitchFamily="2" charset="0"/>
      <p:regular r:id="rId40"/>
      <p:bold r:id="rId41"/>
      <p:italic r:id="rId42"/>
      <p:boldItalic r:id="rId43"/>
    </p:embeddedFont>
    <p:embeddedFont>
      <p:font typeface="Playfair Display" panose="00000500000000000000" pitchFamily="2" charset="0"/>
      <p:regular r:id="rId44"/>
      <p:bold r:id="rId45"/>
      <p:italic r:id="rId46"/>
      <p:boldItalic r:id="rId47"/>
    </p:embeddedFont>
    <p:embeddedFont>
      <p:font typeface="Roboto Slab" panose="020B0604020202020204" charset="0"/>
      <p:regular r:id="rId48"/>
      <p:bold r:id="rId49"/>
    </p:embeddedFont>
    <p:embeddedFont>
      <p:font typeface="Roboto Slab Thin" panose="020B0604020202020204" charset="0"/>
      <p:regular r:id="rId50"/>
      <p:bold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84CAB8-AE21-40F0-B1B8-7E9239B95346}">
  <a:tblStyle styleId="{4484CAB8-AE21-40F0-B1B8-7E9239B9534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756EDB-A13A-4639-A8B2-C17FF99AE34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a:tcStyle>
        <a:tcBdr/>
        <a:fill>
          <a:solidFill>
            <a:srgbClr val="CACACA"/>
          </a:solidFill>
        </a:fill>
      </a:tcStyle>
    </a:band1H>
    <a:band2H>
      <a:tcTxStyle/>
      <a:tcStyle>
        <a:tcBdr/>
      </a:tcStyle>
    </a:band2H>
    <a:band1V>
      <a:tcTxStyle/>
      <a:tcStyle>
        <a:tcBdr/>
        <a:fill>
          <a:solidFill>
            <a:srgbClr val="CACACA"/>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06"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font" Target="fonts/font6.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0fd6d26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0fd6d26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51a0396ffa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151a0396ffa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latin typeface="Montserrat"/>
              <a:ea typeface="Montserrat"/>
              <a:cs typeface="Montserrat"/>
              <a:sym typeface="Montserra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51a0396ff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51a0396ff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46cd888447_4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46cd888447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1427549cd5d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1427549cd5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27549cd5d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427549cd5d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436c8a4636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1436c8a4636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436c8a4636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436c8a4636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436c8a463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436c8a463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36.6%</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47f55821e9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47f55821e9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436c8a463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436c8a463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Bergen Meadow, Campbell, Molholm, Glennon Heights, Colorow, and Thomson, Parr, and Peiffer are the three schools were projectes were deferred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7f55821e9_1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7f55821e9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Mention largest employer here as well, based on conversation with Jansen in regard to public/private.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47f55821e9_1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147f55821e9_1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13 families will be in walk in range (less than a mile from Vanderhoof)</a:t>
            </a:r>
            <a:endParaRPr/>
          </a:p>
          <a:p>
            <a:pPr marL="457200" lvl="0" indent="-298450" algn="l" rtl="0">
              <a:spcBef>
                <a:spcPts val="0"/>
              </a:spcBef>
              <a:spcAft>
                <a:spcPts val="0"/>
              </a:spcAft>
              <a:buSzPts val="1100"/>
              <a:buChar char="●"/>
            </a:pPr>
            <a:r>
              <a:rPr lang="en"/>
              <a:t>4 families will be offered bussing to Fremont (2 of these families are walk in range to Fremont)</a:t>
            </a:r>
            <a:endParaRPr/>
          </a:p>
          <a:p>
            <a:pPr marL="457200" lvl="0" indent="-298450" algn="l" rtl="0">
              <a:spcBef>
                <a:spcPts val="0"/>
              </a:spcBef>
              <a:spcAft>
                <a:spcPts val="0"/>
              </a:spcAft>
              <a:buSzPts val="1100"/>
              <a:buChar char="●"/>
            </a:pPr>
            <a:r>
              <a:rPr lang="en"/>
              <a:t>4 families will be offered bussing to Lawrence as that is there boundary school</a:t>
            </a:r>
            <a:endParaRPr/>
          </a:p>
          <a:p>
            <a:pPr marL="457200" lvl="0" indent="-298450" algn="l" rtl="0">
              <a:spcBef>
                <a:spcPts val="0"/>
              </a:spcBef>
              <a:spcAft>
                <a:spcPts val="0"/>
              </a:spcAft>
              <a:buSzPts val="1100"/>
              <a:buChar char="●"/>
            </a:pPr>
            <a:r>
              <a:rPr lang="en"/>
              <a:t>2 families will be offered bussing to Secrest as that is there boundary school after the consolidation of Peck</a:t>
            </a:r>
            <a:endParaRPr/>
          </a:p>
          <a:p>
            <a:pPr marL="457200" lvl="0" indent="-298450" algn="l" rtl="0">
              <a:spcBef>
                <a:spcPts val="0"/>
              </a:spcBef>
              <a:spcAft>
                <a:spcPts val="0"/>
              </a:spcAft>
              <a:buSzPts val="1100"/>
              <a:buChar char="●"/>
            </a:pPr>
            <a:r>
              <a:rPr lang="en"/>
              <a:t>2 families will be offered bussing to Vanderhoof</a:t>
            </a:r>
            <a:endParaRPr/>
          </a:p>
          <a:p>
            <a:pPr marL="457200" lvl="0" indent="-298450" algn="l" rtl="0">
              <a:spcBef>
                <a:spcPts val="0"/>
              </a:spcBef>
              <a:spcAft>
                <a:spcPts val="0"/>
              </a:spcAft>
              <a:buSzPts val="1100"/>
              <a:buChar char="●"/>
            </a:pPr>
            <a:r>
              <a:rPr lang="en"/>
              <a:t>1 family will be walk in range to Thomson</a:t>
            </a:r>
            <a:endParaRPr/>
          </a:p>
          <a:p>
            <a:pPr marL="457200" lvl="0" indent="-298450" algn="l" rtl="0">
              <a:spcBef>
                <a:spcPts val="0"/>
              </a:spcBef>
              <a:spcAft>
                <a:spcPts val="0"/>
              </a:spcAft>
              <a:buSzPts val="1100"/>
              <a:buChar char="●"/>
            </a:pPr>
            <a:r>
              <a:rPr lang="en"/>
              <a:t>1 family lives out of district - families that choice in will not be offered transportation, they will be offered transportation to their boundary school</a:t>
            </a:r>
            <a:endParaRPr/>
          </a:p>
          <a:p>
            <a:pPr marL="457200" lvl="0" indent="-298450" algn="l" rtl="0">
              <a:spcBef>
                <a:spcPts val="0"/>
              </a:spcBef>
              <a:spcAft>
                <a:spcPts val="0"/>
              </a:spcAft>
              <a:buSzPts val="1100"/>
              <a:buChar char="●"/>
            </a:pPr>
            <a:r>
              <a:rPr lang="en"/>
              <a:t>Space available ride exist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47f55821e9_1_4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47f55821e9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46555de3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46555de3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4409d10085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4409d10085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436c8a4636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436c8a463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436c8a4636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436c8a4636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436c8a4636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436c8a4636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47f55821e9_1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47f55821e9_1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Emory, Molholm, Parr, Thomson, Vivian, and Wilmore Davis are Title I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47f55821e9_1_5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47f55821e9_1_5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Based on the 83 elementary schools in the report and that we count the bergens as two schools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146555dba51_4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146555dba51_4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will still have capacity for increases in elementary students if that occurs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47f55821e9_1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47f55821e9_1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436c8a4636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436c8a4636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46555dba51_4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46555dba51_4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146cd888447_4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146cd88844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47f55821e9_1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47f55821e9_1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2001 was the height of our enrollment - we’ve declined fairly steadily since that time, with the majority of the decline being since 2017.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47f55821e9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47f55821e9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We’re not alone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7f55821e9_1_2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7f55821e9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47f55821e9_1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147f55821e9_1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151a0396ff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151a0396f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51a0396ffa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51a0396ffa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www.jeffcopublicschools.org/about/regional_opportunities_for_thriving_schools"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jeffcopublicschools.org/about/regional_opportunities_for_thriving_schools" TargetMode="Externa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www.jeffcopublicschools.org/about/regional_opportunities_for_thriving_schools" TargetMode="Externa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hyperlink" Target="https://www.jeffcopublicschools.org/about/regional_opportunities_for_thriving_schools"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www.jeffcopublicschools.org/about/regional_opportunities_for_thriving_schools"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JEFFCO: Title Cover"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05033" y="1558550"/>
            <a:ext cx="6350800" cy="3036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971B72"/>
              </a:buClr>
              <a:buSzPts val="6500"/>
              <a:buFont typeface="Roboto Slab"/>
              <a:buNone/>
              <a:defRPr sz="6500" b="0" i="0">
                <a:solidFill>
                  <a:srgbClr val="971B72"/>
                </a:solidFill>
                <a:latin typeface="Roboto Slab Thin"/>
                <a:ea typeface="Roboto Slab Thin"/>
                <a:cs typeface="Roboto Slab Thin"/>
                <a:sym typeface="Roboto Slab Thin"/>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605033" y="4439448"/>
            <a:ext cx="5709200" cy="128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6C7070"/>
              </a:buClr>
              <a:buSzPts val="2400"/>
              <a:buFont typeface="Montserrat Medium"/>
              <a:buNone/>
              <a:defRPr sz="2400">
                <a:solidFill>
                  <a:srgbClr val="6C7070"/>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lvl="0"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p:nvPr/>
        </p:nvSpPr>
        <p:spPr>
          <a:xfrm>
            <a:off x="1022525" y="282075"/>
            <a:ext cx="81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66666"/>
                </a:solidFill>
                <a:latin typeface="Montserrat"/>
                <a:ea typeface="Montserrat"/>
                <a:cs typeface="Montserrat"/>
                <a:sym typeface="Montserrat"/>
              </a:rPr>
              <a:t>Visit the </a:t>
            </a:r>
            <a:r>
              <a:rPr lang="en" u="sng">
                <a:solidFill>
                  <a:schemeClr val="hlink"/>
                </a:solidFill>
                <a:latin typeface="Montserrat"/>
                <a:ea typeface="Montserrat"/>
                <a:cs typeface="Montserrat"/>
                <a:sym typeface="Montserrat"/>
                <a:hlinkClick r:id="rId2"/>
              </a:rPr>
              <a:t>Jeffco Website</a:t>
            </a:r>
            <a:r>
              <a:rPr lang="en">
                <a:solidFill>
                  <a:srgbClr val="666666"/>
                </a:solidFill>
                <a:latin typeface="Montserrat"/>
                <a:ea typeface="Montserrat"/>
                <a:cs typeface="Montserrat"/>
                <a:sym typeface="Montserrat"/>
              </a:rPr>
              <a:t> for More Information </a:t>
            </a:r>
            <a:endParaRPr>
              <a:solidFill>
                <a:srgbClr val="666666"/>
              </a:solidFill>
              <a:latin typeface="Montserrat"/>
              <a:ea typeface="Montserrat"/>
              <a:cs typeface="Montserrat"/>
              <a:sym typeface="Montserra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2">
  <p:cSld name="BLANK_8">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3">
  <p:cSld name="BLANK_9">
    <p:spTree>
      <p:nvGrpSpPr>
        <p:cNvPr id="1" name="Shape 67"/>
        <p:cNvGrpSpPr/>
        <p:nvPr/>
      </p:nvGrpSpPr>
      <p:grpSpPr>
        <a:xfrm>
          <a:off x="0" y="0"/>
          <a:ext cx="0" cy="0"/>
          <a:chOff x="0" y="0"/>
          <a:chExt cx="0" cy="0"/>
        </a:xfrm>
      </p:grpSpPr>
      <p:sp>
        <p:nvSpPr>
          <p:cNvPr id="68" name="Google Shape;68;p12"/>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2 1">
  <p:cSld name="BLANK_10">
    <p:spTree>
      <p:nvGrpSpPr>
        <p:cNvPr id="1" name="Shape 69"/>
        <p:cNvGrpSpPr/>
        <p:nvPr/>
      </p:nvGrpSpPr>
      <p:grpSpPr>
        <a:xfrm>
          <a:off x="0" y="0"/>
          <a:ext cx="0" cy="0"/>
          <a:chOff x="0" y="0"/>
          <a:chExt cx="0" cy="0"/>
        </a:xfrm>
      </p:grpSpPr>
      <p:sp>
        <p:nvSpPr>
          <p:cNvPr id="70" name="Google Shape;70;p13"/>
          <p:cNvSpPr txBox="1">
            <a:spLocks noGrp="1"/>
          </p:cNvSpPr>
          <p:nvPr>
            <p:ph type="sldNum" idx="12"/>
          </p:nvPr>
        </p:nvSpPr>
        <p:spPr>
          <a:xfrm>
            <a:off x="11330666" y="6251679"/>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JEFFCO-Cool: Title and body 1">
  <p:cSld name="JEFFCO-Cool: Title and body">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415600" y="745767"/>
            <a:ext cx="11360700" cy="7635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Clr>
                <a:srgbClr val="971B72"/>
              </a:buClr>
              <a:buSzPts val="6500"/>
              <a:buFont typeface="Roboto Slab"/>
              <a:buNone/>
              <a:defRPr sz="6500" b="0" i="0">
                <a:solidFill>
                  <a:srgbClr val="673785"/>
                </a:solidFill>
                <a:latin typeface="Roboto Slab"/>
                <a:ea typeface="Roboto Slab"/>
                <a:cs typeface="Roboto Slab"/>
                <a:sym typeface="Roboto Slab"/>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3" name="Google Shape;73;p14"/>
          <p:cNvSpPr txBox="1">
            <a:spLocks noGrp="1"/>
          </p:cNvSpPr>
          <p:nvPr>
            <p:ph type="sldNum" idx="12"/>
          </p:nvPr>
        </p:nvSpPr>
        <p:spPr>
          <a:xfrm>
            <a:off x="312911" y="6217622"/>
            <a:ext cx="731700" cy="5247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14"/>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75" name="Google Shape;75;p14"/>
          <p:cNvPicPr preferRelativeResize="0"/>
          <p:nvPr/>
        </p:nvPicPr>
        <p:blipFill rotWithShape="1">
          <a:blip r:embed="rId3">
            <a:alphaModFix/>
          </a:blip>
          <a:srcRect r="23265"/>
          <a:stretch/>
        </p:blipFill>
        <p:spPr>
          <a:xfrm>
            <a:off x="1" y="5257800"/>
            <a:ext cx="9390888" cy="1600200"/>
          </a:xfrm>
          <a:prstGeom prst="rect">
            <a:avLst/>
          </a:prstGeom>
          <a:noFill/>
          <a:ln>
            <a:noFill/>
          </a:ln>
        </p:spPr>
      </p:pic>
      <p:sp>
        <p:nvSpPr>
          <p:cNvPr id="76" name="Google Shape;76;p14"/>
          <p:cNvSpPr txBox="1">
            <a:spLocks noGrp="1"/>
          </p:cNvSpPr>
          <p:nvPr>
            <p:ph type="body" idx="1"/>
          </p:nvPr>
        </p:nvSpPr>
        <p:spPr>
          <a:xfrm>
            <a:off x="510000" y="2091658"/>
            <a:ext cx="11360700" cy="45552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Clr>
                <a:srgbClr val="6C7070"/>
              </a:buClr>
              <a:buSzPts val="1800"/>
              <a:buFont typeface="Montserrat"/>
              <a:buChar char="●"/>
              <a:defRPr>
                <a:solidFill>
                  <a:srgbClr val="6C7070"/>
                </a:solidFill>
                <a:latin typeface="Montserrat"/>
                <a:ea typeface="Montserrat"/>
                <a:cs typeface="Montserrat"/>
                <a:sym typeface="Montserrat"/>
              </a:defRPr>
            </a:lvl1pPr>
            <a:lvl2pPr marL="914400" lvl="1"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2pPr>
            <a:lvl3pPr marL="1371600" lvl="2"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3pPr>
            <a:lvl4pPr marL="1828800" lvl="3"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4pPr>
            <a:lvl5pPr marL="2286000" lvl="4"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5pPr>
            <a:lvl6pPr marL="2743200" lvl="5"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6pPr>
            <a:lvl7pPr marL="3200400" lvl="6"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7pPr>
            <a:lvl8pPr marL="3657600" lvl="7" indent="-342900" algn="l" rtl="0">
              <a:lnSpc>
                <a:spcPct val="115000"/>
              </a:lnSpc>
              <a:spcBef>
                <a:spcPts val="1600"/>
              </a:spcBef>
              <a:spcAft>
                <a:spcPts val="0"/>
              </a:spcAft>
              <a:buClr>
                <a:srgbClr val="6C7070"/>
              </a:buClr>
              <a:buSzPts val="1800"/>
              <a:buFont typeface="Montserrat"/>
              <a:buChar char="○"/>
              <a:defRPr sz="1800">
                <a:solidFill>
                  <a:srgbClr val="6C7070"/>
                </a:solidFill>
                <a:latin typeface="Montserrat"/>
                <a:ea typeface="Montserrat"/>
                <a:cs typeface="Montserrat"/>
                <a:sym typeface="Montserrat"/>
              </a:defRPr>
            </a:lvl8pPr>
            <a:lvl9pPr marL="4114800" lvl="8" indent="-342900" algn="l" rtl="0">
              <a:lnSpc>
                <a:spcPct val="115000"/>
              </a:lnSpc>
              <a:spcBef>
                <a:spcPts val="1600"/>
              </a:spcBef>
              <a:spcAft>
                <a:spcPts val="1600"/>
              </a:spcAft>
              <a:buClr>
                <a:srgbClr val="6C7070"/>
              </a:buClr>
              <a:buSzPts val="1800"/>
              <a:buFont typeface="Montserrat"/>
              <a:buChar char="■"/>
              <a:defRPr sz="1800">
                <a:solidFill>
                  <a:srgbClr val="6C7070"/>
                </a:solidFill>
                <a:latin typeface="Montserrat"/>
                <a:ea typeface="Montserrat"/>
                <a:cs typeface="Montserrat"/>
                <a:sym typeface="Montserrat"/>
              </a:defRPr>
            </a:lvl9pPr>
          </a:lstStyle>
          <a:p>
            <a:endParaRPr/>
          </a:p>
        </p:txBody>
      </p:sp>
      <p:pic>
        <p:nvPicPr>
          <p:cNvPr id="77" name="Google Shape;77;p14"/>
          <p:cNvPicPr preferRelativeResize="0"/>
          <p:nvPr/>
        </p:nvPicPr>
        <p:blipFill rotWithShape="1">
          <a:blip r:embed="rId4">
            <a:alphaModFix/>
          </a:blip>
          <a:srcRect/>
          <a:stretch/>
        </p:blipFill>
        <p:spPr>
          <a:xfrm>
            <a:off x="10049256" y="5632704"/>
            <a:ext cx="1850886" cy="109728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2 2">
  <p:cSld name="BLANK_11">
    <p:spTree>
      <p:nvGrpSpPr>
        <p:cNvPr id="1" name="Shape 78"/>
        <p:cNvGrpSpPr/>
        <p:nvPr/>
      </p:nvGrpSpPr>
      <p:grpSpPr>
        <a:xfrm>
          <a:off x="0" y="0"/>
          <a:ext cx="0" cy="0"/>
          <a:chOff x="0" y="0"/>
          <a:chExt cx="0" cy="0"/>
        </a:xfrm>
      </p:grpSpPr>
      <p:sp>
        <p:nvSpPr>
          <p:cNvPr id="79" name="Google Shape;79;p1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0" name="Google Shape;80;p1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1" name="Google Shape;81;p1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2"/>
        <p:cNvGrpSpPr/>
        <p:nvPr/>
      </p:nvGrpSpPr>
      <p:grpSpPr>
        <a:xfrm>
          <a:off x="0" y="0"/>
          <a:ext cx="0" cy="0"/>
          <a:chOff x="0" y="0"/>
          <a:chExt cx="0" cy="0"/>
        </a:xfrm>
      </p:grpSpPr>
      <p:sp>
        <p:nvSpPr>
          <p:cNvPr id="83" name="Google Shape;83;p16"/>
          <p:cNvSpPr txBox="1">
            <a:spLocks noGrp="1"/>
          </p:cNvSpPr>
          <p:nvPr>
            <p:ph type="dt" idx="10"/>
          </p:nvPr>
        </p:nvSpPr>
        <p:spPr>
          <a:xfrm>
            <a:off x="477838" y="6356350"/>
            <a:ext cx="9270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rgbClr val="7F7F7F"/>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84" name="Google Shape;84;p16"/>
          <p:cNvSpPr txBox="1">
            <a:spLocks noGrp="1"/>
          </p:cNvSpPr>
          <p:nvPr>
            <p:ph type="ftr" idx="11"/>
          </p:nvPr>
        </p:nvSpPr>
        <p:spPr>
          <a:xfrm>
            <a:off x="1541463" y="6356350"/>
            <a:ext cx="91314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Clr>
                <a:srgbClr val="8B8A8A"/>
              </a:buClr>
              <a:buSzPts val="1400"/>
              <a:buFont typeface="Arial"/>
              <a:buNone/>
              <a:defRPr/>
            </a:lvl1pPr>
            <a:lvl2pPr lvl="1" algn="l" rtl="0">
              <a:lnSpc>
                <a:spcPct val="100000"/>
              </a:lnSpc>
              <a:spcBef>
                <a:spcPts val="0"/>
              </a:spcBef>
              <a:spcAft>
                <a:spcPts val="0"/>
              </a:spcAft>
              <a:buClr>
                <a:schemeClr val="dk1"/>
              </a:buClr>
              <a:buSzPts val="1400"/>
              <a:buFont typeface="Arial"/>
              <a:buNone/>
              <a:defRPr/>
            </a:lvl2pPr>
            <a:lvl3pPr lvl="2" algn="l" rtl="0">
              <a:lnSpc>
                <a:spcPct val="100000"/>
              </a:lnSpc>
              <a:spcBef>
                <a:spcPts val="0"/>
              </a:spcBef>
              <a:spcAft>
                <a:spcPts val="0"/>
              </a:spcAft>
              <a:buClr>
                <a:schemeClr val="dk1"/>
              </a:buClr>
              <a:buSzPts val="1400"/>
              <a:buFont typeface="Arial"/>
              <a:buNone/>
              <a:defRPr/>
            </a:lvl3pPr>
            <a:lvl4pPr lvl="3" algn="l" rtl="0">
              <a:lnSpc>
                <a:spcPct val="100000"/>
              </a:lnSpc>
              <a:spcBef>
                <a:spcPts val="0"/>
              </a:spcBef>
              <a:spcAft>
                <a:spcPts val="0"/>
              </a:spcAft>
              <a:buClr>
                <a:schemeClr val="dk1"/>
              </a:buClr>
              <a:buSzPts val="1400"/>
              <a:buFont typeface="Arial"/>
              <a:buNone/>
              <a:defRPr/>
            </a:lvl4pPr>
            <a:lvl5pPr lvl="4" algn="l" rtl="0">
              <a:lnSpc>
                <a:spcPct val="100000"/>
              </a:lnSpc>
              <a:spcBef>
                <a:spcPts val="0"/>
              </a:spcBef>
              <a:spcAft>
                <a:spcPts val="0"/>
              </a:spcAft>
              <a:buClr>
                <a:schemeClr val="dk1"/>
              </a:buClr>
              <a:buSzPts val="1400"/>
              <a:buFont typeface="Arial"/>
              <a:buNone/>
              <a:defRPr/>
            </a:lvl5pPr>
            <a:lvl6pPr lvl="5" algn="l" rtl="0">
              <a:lnSpc>
                <a:spcPct val="100000"/>
              </a:lnSpc>
              <a:spcBef>
                <a:spcPts val="0"/>
              </a:spcBef>
              <a:spcAft>
                <a:spcPts val="0"/>
              </a:spcAft>
              <a:buClr>
                <a:schemeClr val="dk1"/>
              </a:buClr>
              <a:buSzPts val="1400"/>
              <a:buFont typeface="Arial"/>
              <a:buNone/>
              <a:defRPr/>
            </a:lvl6pPr>
            <a:lvl7pPr lvl="6" algn="l" rtl="0">
              <a:lnSpc>
                <a:spcPct val="100000"/>
              </a:lnSpc>
              <a:spcBef>
                <a:spcPts val="0"/>
              </a:spcBef>
              <a:spcAft>
                <a:spcPts val="0"/>
              </a:spcAft>
              <a:buClr>
                <a:schemeClr val="dk1"/>
              </a:buClr>
              <a:buSzPts val="1400"/>
              <a:buFont typeface="Arial"/>
              <a:buNone/>
              <a:defRPr/>
            </a:lvl7pPr>
            <a:lvl8pPr lvl="7" algn="l" rtl="0">
              <a:lnSpc>
                <a:spcPct val="100000"/>
              </a:lnSpc>
              <a:spcBef>
                <a:spcPts val="0"/>
              </a:spcBef>
              <a:spcAft>
                <a:spcPts val="0"/>
              </a:spcAft>
              <a:buClr>
                <a:schemeClr val="dk1"/>
              </a:buClr>
              <a:buSzPts val="1400"/>
              <a:buFont typeface="Arial"/>
              <a:buNone/>
              <a:defRPr/>
            </a:lvl8pPr>
            <a:lvl9pPr lvl="8" algn="l" rtl="0">
              <a:lnSpc>
                <a:spcPct val="100000"/>
              </a:lnSpc>
              <a:spcBef>
                <a:spcPts val="0"/>
              </a:spcBef>
              <a:spcAft>
                <a:spcPts val="0"/>
              </a:spcAft>
              <a:buClr>
                <a:schemeClr val="dk1"/>
              </a:buClr>
              <a:buSzPts val="1400"/>
              <a:buFont typeface="Arial"/>
              <a:buNone/>
              <a:defRPr/>
            </a:lvl9pPr>
          </a:lstStyle>
          <a:p>
            <a:endParaRPr/>
          </a:p>
        </p:txBody>
      </p:sp>
      <p:sp>
        <p:nvSpPr>
          <p:cNvPr id="85" name="Google Shape;85;p16"/>
          <p:cNvSpPr txBox="1">
            <a:spLocks noGrp="1"/>
          </p:cNvSpPr>
          <p:nvPr>
            <p:ph type="sldNum" idx="12"/>
          </p:nvPr>
        </p:nvSpPr>
        <p:spPr>
          <a:xfrm>
            <a:off x="10807700" y="6356350"/>
            <a:ext cx="113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6"/>
          <p:cNvSpPr txBox="1"/>
          <p:nvPr/>
        </p:nvSpPr>
        <p:spPr>
          <a:xfrm>
            <a:off x="2179811" y="28242"/>
            <a:ext cx="9761400" cy="897600"/>
          </a:xfrm>
          <a:prstGeom prst="rect">
            <a:avLst/>
          </a:prstGeom>
          <a:solidFill>
            <a:schemeClr val="accent1"/>
          </a:solid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0000"/>
              </a:buClr>
              <a:buSzPts val="4400"/>
              <a:buFont typeface="Arial"/>
              <a:buNone/>
            </a:pPr>
            <a:endParaRPr sz="4400" b="1" i="0" u="none" strike="noStrike" cap="none">
              <a:solidFill>
                <a:schemeClr val="lt1"/>
              </a:solidFill>
              <a:latin typeface="Arial"/>
              <a:ea typeface="Arial"/>
              <a:cs typeface="Arial"/>
              <a:sym typeface="Arial"/>
            </a:endParaRPr>
          </a:p>
        </p:txBody>
      </p:sp>
      <p:sp>
        <p:nvSpPr>
          <p:cNvPr id="87" name="Google Shape;87;p16"/>
          <p:cNvSpPr txBox="1">
            <a:spLocks noGrp="1"/>
          </p:cNvSpPr>
          <p:nvPr>
            <p:ph type="subTitle" idx="1"/>
          </p:nvPr>
        </p:nvSpPr>
        <p:spPr>
          <a:xfrm>
            <a:off x="2179811" y="1164107"/>
            <a:ext cx="9761400" cy="519600"/>
          </a:xfrm>
          <a:prstGeom prst="rect">
            <a:avLst/>
          </a:prstGeom>
          <a:solidFill>
            <a:srgbClr val="BFBFBF"/>
          </a:solid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600"/>
              <a:buNone/>
              <a:defRPr sz="2600" b="1">
                <a:solidFill>
                  <a:schemeClr val="dk1"/>
                </a:solidFill>
              </a:defRPr>
            </a:lvl1pPr>
            <a:lvl2pPr lvl="1" algn="ctr" rtl="0">
              <a:lnSpc>
                <a:spcPct val="90000"/>
              </a:lnSpc>
              <a:spcBef>
                <a:spcPts val="500"/>
              </a:spcBef>
              <a:spcAft>
                <a:spcPts val="0"/>
              </a:spcAft>
              <a:buClr>
                <a:srgbClr val="595959"/>
              </a:buClr>
              <a:buSzPts val="2000"/>
              <a:buNone/>
              <a:defRPr sz="2000"/>
            </a:lvl2pPr>
            <a:lvl3pPr lvl="2" algn="ctr" rtl="0">
              <a:lnSpc>
                <a:spcPct val="90000"/>
              </a:lnSpc>
              <a:spcBef>
                <a:spcPts val="500"/>
              </a:spcBef>
              <a:spcAft>
                <a:spcPts val="0"/>
              </a:spcAft>
              <a:buClr>
                <a:srgbClr val="595959"/>
              </a:buClr>
              <a:buSzPts val="1800"/>
              <a:buNone/>
              <a:defRPr sz="1800"/>
            </a:lvl3pPr>
            <a:lvl4pPr lvl="3" algn="ctr" rtl="0">
              <a:lnSpc>
                <a:spcPct val="90000"/>
              </a:lnSpc>
              <a:spcBef>
                <a:spcPts val="500"/>
              </a:spcBef>
              <a:spcAft>
                <a:spcPts val="0"/>
              </a:spcAft>
              <a:buClr>
                <a:srgbClr val="595959"/>
              </a:buClr>
              <a:buSzPts val="1600"/>
              <a:buNone/>
              <a:defRPr sz="1600"/>
            </a:lvl4pPr>
            <a:lvl5pPr lvl="4" algn="ctr" rtl="0">
              <a:lnSpc>
                <a:spcPct val="90000"/>
              </a:lnSpc>
              <a:spcBef>
                <a:spcPts val="500"/>
              </a:spcBef>
              <a:spcAft>
                <a:spcPts val="0"/>
              </a:spcAft>
              <a:buClr>
                <a:srgbClr val="59595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88" name="Google Shape;88;p16"/>
          <p:cNvSpPr txBox="1">
            <a:spLocks noGrp="1"/>
          </p:cNvSpPr>
          <p:nvPr>
            <p:ph type="body" idx="2"/>
          </p:nvPr>
        </p:nvSpPr>
        <p:spPr>
          <a:xfrm>
            <a:off x="2179811" y="1932983"/>
            <a:ext cx="9761400" cy="4131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746F6F"/>
              </a:buClr>
              <a:buSzPts val="2400"/>
              <a:buNone/>
              <a:defRPr sz="2400">
                <a:solidFill>
                  <a:srgbClr val="746F6F"/>
                </a:solidFill>
              </a:defRPr>
            </a:lvl1pPr>
            <a:lvl2pPr marL="914400" lvl="1" indent="-228600" algn="l" rtl="0">
              <a:lnSpc>
                <a:spcPct val="90000"/>
              </a:lnSpc>
              <a:spcBef>
                <a:spcPts val="500"/>
              </a:spcBef>
              <a:spcAft>
                <a:spcPts val="0"/>
              </a:spcAft>
              <a:buClr>
                <a:srgbClr val="8B8A8A"/>
              </a:buClr>
              <a:buSzPts val="2000"/>
              <a:buNone/>
              <a:defRPr sz="2000">
                <a:solidFill>
                  <a:srgbClr val="8B8A8A"/>
                </a:solidFill>
              </a:defRPr>
            </a:lvl2pPr>
            <a:lvl3pPr marL="1371600" lvl="2" indent="-228600" algn="l" rtl="0">
              <a:lnSpc>
                <a:spcPct val="90000"/>
              </a:lnSpc>
              <a:spcBef>
                <a:spcPts val="500"/>
              </a:spcBef>
              <a:spcAft>
                <a:spcPts val="0"/>
              </a:spcAft>
              <a:buClr>
                <a:srgbClr val="8B8A8A"/>
              </a:buClr>
              <a:buSzPts val="1800"/>
              <a:buNone/>
              <a:defRPr sz="1800">
                <a:solidFill>
                  <a:srgbClr val="8B8A8A"/>
                </a:solidFill>
              </a:defRPr>
            </a:lvl3pPr>
            <a:lvl4pPr marL="1828800" lvl="3" indent="-228600" algn="l" rtl="0">
              <a:lnSpc>
                <a:spcPct val="90000"/>
              </a:lnSpc>
              <a:spcBef>
                <a:spcPts val="500"/>
              </a:spcBef>
              <a:spcAft>
                <a:spcPts val="0"/>
              </a:spcAft>
              <a:buClr>
                <a:srgbClr val="8B8A8A"/>
              </a:buClr>
              <a:buSzPts val="1600"/>
              <a:buNone/>
              <a:defRPr sz="1600">
                <a:solidFill>
                  <a:srgbClr val="8B8A8A"/>
                </a:solidFill>
              </a:defRPr>
            </a:lvl4pPr>
            <a:lvl5pPr marL="2286000" lvl="4" indent="-228600" algn="l" rtl="0">
              <a:lnSpc>
                <a:spcPct val="90000"/>
              </a:lnSpc>
              <a:spcBef>
                <a:spcPts val="500"/>
              </a:spcBef>
              <a:spcAft>
                <a:spcPts val="0"/>
              </a:spcAft>
              <a:buClr>
                <a:srgbClr val="8B8A8A"/>
              </a:buClr>
              <a:buSzPts val="1600"/>
              <a:buNone/>
              <a:defRPr sz="1600">
                <a:solidFill>
                  <a:srgbClr val="8B8A8A"/>
                </a:solidFill>
              </a:defRPr>
            </a:lvl5pPr>
            <a:lvl6pPr marL="2743200" lvl="5" indent="-228600" algn="l" rtl="0">
              <a:lnSpc>
                <a:spcPct val="90000"/>
              </a:lnSpc>
              <a:spcBef>
                <a:spcPts val="500"/>
              </a:spcBef>
              <a:spcAft>
                <a:spcPts val="0"/>
              </a:spcAft>
              <a:buClr>
                <a:srgbClr val="8B8A8A"/>
              </a:buClr>
              <a:buSzPts val="1600"/>
              <a:buNone/>
              <a:defRPr sz="1600">
                <a:solidFill>
                  <a:srgbClr val="8B8A8A"/>
                </a:solidFill>
              </a:defRPr>
            </a:lvl6pPr>
            <a:lvl7pPr marL="3200400" lvl="6" indent="-228600" algn="l" rtl="0">
              <a:lnSpc>
                <a:spcPct val="90000"/>
              </a:lnSpc>
              <a:spcBef>
                <a:spcPts val="500"/>
              </a:spcBef>
              <a:spcAft>
                <a:spcPts val="0"/>
              </a:spcAft>
              <a:buClr>
                <a:srgbClr val="8B8A8A"/>
              </a:buClr>
              <a:buSzPts val="1600"/>
              <a:buNone/>
              <a:defRPr sz="1600">
                <a:solidFill>
                  <a:srgbClr val="8B8A8A"/>
                </a:solidFill>
              </a:defRPr>
            </a:lvl7pPr>
            <a:lvl8pPr marL="3657600" lvl="7" indent="-228600" algn="l" rtl="0">
              <a:lnSpc>
                <a:spcPct val="90000"/>
              </a:lnSpc>
              <a:spcBef>
                <a:spcPts val="500"/>
              </a:spcBef>
              <a:spcAft>
                <a:spcPts val="0"/>
              </a:spcAft>
              <a:buClr>
                <a:srgbClr val="8B8A8A"/>
              </a:buClr>
              <a:buSzPts val="1600"/>
              <a:buNone/>
              <a:defRPr sz="1600">
                <a:solidFill>
                  <a:srgbClr val="8B8A8A"/>
                </a:solidFill>
              </a:defRPr>
            </a:lvl8pPr>
            <a:lvl9pPr marL="4114800" lvl="8" indent="-228600" algn="l" rtl="0">
              <a:lnSpc>
                <a:spcPct val="90000"/>
              </a:lnSpc>
              <a:spcBef>
                <a:spcPts val="500"/>
              </a:spcBef>
              <a:spcAft>
                <a:spcPts val="0"/>
              </a:spcAft>
              <a:buClr>
                <a:srgbClr val="8B8A8A"/>
              </a:buClr>
              <a:buSzPts val="1600"/>
              <a:buNone/>
              <a:defRPr sz="1600">
                <a:solidFill>
                  <a:srgbClr val="8B8A8A"/>
                </a:solidFill>
              </a:defRPr>
            </a:lvl9pPr>
          </a:lstStyle>
          <a:p>
            <a:endParaRPr/>
          </a:p>
        </p:txBody>
      </p:sp>
      <p:sp>
        <p:nvSpPr>
          <p:cNvPr id="89" name="Google Shape;89;p16"/>
          <p:cNvSpPr txBox="1">
            <a:spLocks noGrp="1"/>
          </p:cNvSpPr>
          <p:nvPr>
            <p:ph type="title"/>
          </p:nvPr>
        </p:nvSpPr>
        <p:spPr>
          <a:xfrm>
            <a:off x="2510119" y="200025"/>
            <a:ext cx="9224700" cy="671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400"/>
              <a:buFont typeface="Arial"/>
              <a:buNone/>
              <a:defRPr>
                <a:solidFill>
                  <a:schemeClr val="lt1"/>
                </a:solidFill>
              </a:defRPr>
            </a:lvl1pPr>
            <a:lvl2pPr lvl="1" algn="l" rtl="0">
              <a:lnSpc>
                <a:spcPct val="90000"/>
              </a:lnSpc>
              <a:spcBef>
                <a:spcPts val="0"/>
              </a:spcBef>
              <a:spcAft>
                <a:spcPts val="0"/>
              </a:spcAft>
              <a:buClr>
                <a:schemeClr val="dk1"/>
              </a:buClr>
              <a:buSzPts val="1400"/>
              <a:buFont typeface="Arial"/>
              <a:buNone/>
              <a:defRPr/>
            </a:lvl2pPr>
            <a:lvl3pPr lvl="2" algn="l" rtl="0">
              <a:lnSpc>
                <a:spcPct val="90000"/>
              </a:lnSpc>
              <a:spcBef>
                <a:spcPts val="0"/>
              </a:spcBef>
              <a:spcAft>
                <a:spcPts val="0"/>
              </a:spcAft>
              <a:buClr>
                <a:schemeClr val="dk1"/>
              </a:buClr>
              <a:buSzPts val="1400"/>
              <a:buFont typeface="Arial"/>
              <a:buNone/>
              <a:defRPr/>
            </a:lvl3pPr>
            <a:lvl4pPr lvl="3" algn="l" rtl="0">
              <a:lnSpc>
                <a:spcPct val="90000"/>
              </a:lnSpc>
              <a:spcBef>
                <a:spcPts val="0"/>
              </a:spcBef>
              <a:spcAft>
                <a:spcPts val="0"/>
              </a:spcAft>
              <a:buClr>
                <a:schemeClr val="dk1"/>
              </a:buClr>
              <a:buSzPts val="1400"/>
              <a:buFont typeface="Arial"/>
              <a:buNone/>
              <a:defRPr/>
            </a:lvl4pPr>
            <a:lvl5pPr lvl="4" algn="l" rtl="0">
              <a:lnSpc>
                <a:spcPct val="90000"/>
              </a:lnSpc>
              <a:spcBef>
                <a:spcPts val="0"/>
              </a:spcBef>
              <a:spcAft>
                <a:spcPts val="0"/>
              </a:spcAft>
              <a:buClr>
                <a:schemeClr val="dk1"/>
              </a:buClr>
              <a:buSzPts val="1400"/>
              <a:buFont typeface="Arial"/>
              <a:buNone/>
              <a:defRPr/>
            </a:lvl5pPr>
            <a:lvl6pPr lvl="5" algn="l" rtl="0">
              <a:lnSpc>
                <a:spcPct val="90000"/>
              </a:lnSpc>
              <a:spcBef>
                <a:spcPts val="0"/>
              </a:spcBef>
              <a:spcAft>
                <a:spcPts val="0"/>
              </a:spcAft>
              <a:buClr>
                <a:schemeClr val="dk1"/>
              </a:buClr>
              <a:buSzPts val="1400"/>
              <a:buFont typeface="Arial"/>
              <a:buNone/>
              <a:defRPr/>
            </a:lvl6pPr>
            <a:lvl7pPr lvl="6" algn="l" rtl="0">
              <a:lnSpc>
                <a:spcPct val="90000"/>
              </a:lnSpc>
              <a:spcBef>
                <a:spcPts val="0"/>
              </a:spcBef>
              <a:spcAft>
                <a:spcPts val="0"/>
              </a:spcAft>
              <a:buClr>
                <a:schemeClr val="dk1"/>
              </a:buClr>
              <a:buSzPts val="1400"/>
              <a:buFont typeface="Arial"/>
              <a:buNone/>
              <a:defRPr/>
            </a:lvl7pPr>
            <a:lvl8pPr lvl="7" algn="l" rtl="0">
              <a:lnSpc>
                <a:spcPct val="90000"/>
              </a:lnSpc>
              <a:spcBef>
                <a:spcPts val="0"/>
              </a:spcBef>
              <a:spcAft>
                <a:spcPts val="0"/>
              </a:spcAft>
              <a:buClr>
                <a:schemeClr val="dk1"/>
              </a:buClr>
              <a:buSzPts val="1400"/>
              <a:buFont typeface="Arial"/>
              <a:buNone/>
              <a:defRPr/>
            </a:lvl8pPr>
            <a:lvl9pPr lvl="8" algn="l" rtl="0">
              <a:lnSpc>
                <a:spcPct val="90000"/>
              </a:lnSpc>
              <a:spcBef>
                <a:spcPts val="0"/>
              </a:spcBef>
              <a:spcAft>
                <a:spcPts val="0"/>
              </a:spcAft>
              <a:buClr>
                <a:schemeClr val="dk1"/>
              </a:buClr>
              <a:buSzPts val="1400"/>
              <a:buFont typeface="Arial"/>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2 3">
  <p:cSld name="BLANK_12">
    <p:spTree>
      <p:nvGrpSpPr>
        <p:cNvPr id="1" name="Shape 90"/>
        <p:cNvGrpSpPr/>
        <p:nvPr/>
      </p:nvGrpSpPr>
      <p:grpSpPr>
        <a:xfrm>
          <a:off x="0" y="0"/>
          <a:ext cx="0" cy="0"/>
          <a:chOff x="0" y="0"/>
          <a:chExt cx="0" cy="0"/>
        </a:xfrm>
      </p:grpSpPr>
      <p:sp>
        <p:nvSpPr>
          <p:cNvPr id="91" name="Google Shape;91;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2" name="Google Shape;92;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3" name="Google Shape;93;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JEFFCO-Warm: Longer Title 1">
  <p:cSld name="BLANK_2_1">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631433" y="707425"/>
            <a:ext cx="9806700" cy="1128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200">
                <a:solidFill>
                  <a:srgbClr val="971B72"/>
                </a:solidFill>
                <a:latin typeface="Montserrat Medium"/>
                <a:ea typeface="Montserrat Medium"/>
                <a:cs typeface="Montserrat Medium"/>
                <a:sym typeface="Montserrat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96" name="Google Shape;96;p18"/>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lvl1pPr lvl="0" algn="l" rtl="0">
              <a:buNone/>
              <a:defRPr sz="1600">
                <a:latin typeface="Montserrat"/>
                <a:ea typeface="Montserrat"/>
                <a:cs typeface="Montserrat"/>
                <a:sym typeface="Montserrat"/>
              </a:defRPr>
            </a:lvl1pPr>
            <a:lvl2pPr lvl="1" algn="l" rtl="0">
              <a:buNone/>
              <a:defRPr sz="1600">
                <a:latin typeface="Montserrat"/>
                <a:ea typeface="Montserrat"/>
                <a:cs typeface="Montserrat"/>
                <a:sym typeface="Montserrat"/>
              </a:defRPr>
            </a:lvl2pPr>
            <a:lvl3pPr lvl="2" algn="l" rtl="0">
              <a:buNone/>
              <a:defRPr sz="1600">
                <a:latin typeface="Montserrat"/>
                <a:ea typeface="Montserrat"/>
                <a:cs typeface="Montserrat"/>
                <a:sym typeface="Montserrat"/>
              </a:defRPr>
            </a:lvl3pPr>
            <a:lvl4pPr lvl="3" algn="l" rtl="0">
              <a:buNone/>
              <a:defRPr sz="1600">
                <a:latin typeface="Montserrat"/>
                <a:ea typeface="Montserrat"/>
                <a:cs typeface="Montserrat"/>
                <a:sym typeface="Montserrat"/>
              </a:defRPr>
            </a:lvl4pPr>
            <a:lvl5pPr lvl="4" algn="l" rtl="0">
              <a:buNone/>
              <a:defRPr sz="1600">
                <a:latin typeface="Montserrat"/>
                <a:ea typeface="Montserrat"/>
                <a:cs typeface="Montserrat"/>
                <a:sym typeface="Montserrat"/>
              </a:defRPr>
            </a:lvl5pPr>
            <a:lvl6pPr lvl="5" algn="l" rtl="0">
              <a:buNone/>
              <a:defRPr sz="1600">
                <a:latin typeface="Montserrat"/>
                <a:ea typeface="Montserrat"/>
                <a:cs typeface="Montserrat"/>
                <a:sym typeface="Montserrat"/>
              </a:defRPr>
            </a:lvl6pPr>
            <a:lvl7pPr lvl="6" algn="l" rtl="0">
              <a:buNone/>
              <a:defRPr sz="1600">
                <a:latin typeface="Montserrat"/>
                <a:ea typeface="Montserrat"/>
                <a:cs typeface="Montserrat"/>
                <a:sym typeface="Montserrat"/>
              </a:defRPr>
            </a:lvl7pPr>
            <a:lvl8pPr lvl="7" algn="l" rtl="0">
              <a:buNone/>
              <a:defRPr sz="1600">
                <a:latin typeface="Montserrat"/>
                <a:ea typeface="Montserrat"/>
                <a:cs typeface="Montserrat"/>
                <a:sym typeface="Montserrat"/>
              </a:defRPr>
            </a:lvl8pPr>
            <a:lvl9pPr lvl="8" algn="l" rtl="0">
              <a:buNone/>
              <a:defRPr sz="1600">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97" name="Google Shape;97;p18"/>
          <p:cNvPicPr preferRelativeResize="0"/>
          <p:nvPr/>
        </p:nvPicPr>
        <p:blipFill rotWithShape="1">
          <a:blip r:embed="rId2">
            <a:alphaModFix/>
          </a:blip>
          <a:srcRect/>
          <a:stretch/>
        </p:blipFill>
        <p:spPr>
          <a:xfrm>
            <a:off x="11277600" y="0"/>
            <a:ext cx="914400" cy="6858000"/>
          </a:xfrm>
          <a:prstGeom prst="rect">
            <a:avLst/>
          </a:prstGeom>
          <a:noFill/>
          <a:ln>
            <a:noFill/>
          </a:ln>
        </p:spPr>
      </p:pic>
      <p:pic>
        <p:nvPicPr>
          <p:cNvPr id="98" name="Google Shape;98;p18"/>
          <p:cNvPicPr preferRelativeResize="0"/>
          <p:nvPr/>
        </p:nvPicPr>
        <p:blipFill rotWithShape="1">
          <a:blip r:embed="rId3">
            <a:alphaModFix/>
          </a:blip>
          <a:srcRect r="23547"/>
          <a:stretch/>
        </p:blipFill>
        <p:spPr>
          <a:xfrm>
            <a:off x="0" y="5257800"/>
            <a:ext cx="6991072" cy="1600200"/>
          </a:xfrm>
          <a:prstGeom prst="rect">
            <a:avLst/>
          </a:prstGeom>
          <a:noFill/>
          <a:ln>
            <a:noFill/>
          </a:ln>
        </p:spPr>
      </p:pic>
      <p:sp>
        <p:nvSpPr>
          <p:cNvPr id="99" name="Google Shape;99;p18"/>
          <p:cNvSpPr txBox="1">
            <a:spLocks noGrp="1"/>
          </p:cNvSpPr>
          <p:nvPr>
            <p:ph type="body" idx="1"/>
          </p:nvPr>
        </p:nvSpPr>
        <p:spPr>
          <a:xfrm>
            <a:off x="522000" y="1911825"/>
            <a:ext cx="9798900" cy="35901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6C7070"/>
              </a:buClr>
              <a:buSzPts val="1800"/>
              <a:buFont typeface="Montserrat Medium"/>
              <a:buChar char="●"/>
              <a:defRPr>
                <a:solidFill>
                  <a:srgbClr val="6C7070"/>
                </a:solidFill>
                <a:latin typeface="Montserrat Medium"/>
                <a:ea typeface="Montserrat Medium"/>
                <a:cs typeface="Montserrat Medium"/>
                <a:sym typeface="Montserrat Medium"/>
              </a:defRPr>
            </a:lvl1pPr>
            <a:lvl2pPr marL="914400" lvl="1"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2pPr>
            <a:lvl3pPr marL="1371600" lvl="2"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3pPr>
            <a:lvl4pPr marL="1828800" lvl="3"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4pPr>
            <a:lvl5pPr marL="2286000" lvl="4"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5pPr>
            <a:lvl6pPr marL="2743200" lvl="5"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6pPr>
            <a:lvl7pPr marL="3200400" lvl="6"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7pPr>
            <a:lvl8pPr marL="3657600" lvl="7" indent="-381000" rtl="0">
              <a:spcBef>
                <a:spcPts val="16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8pPr>
            <a:lvl9pPr marL="4114800" lvl="8" indent="-381000" rtl="0">
              <a:spcBef>
                <a:spcPts val="1600"/>
              </a:spcBef>
              <a:spcAft>
                <a:spcPts val="160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9pPr>
          </a:lstStyle>
          <a:p>
            <a:endParaRPr/>
          </a:p>
        </p:txBody>
      </p:sp>
      <p:pic>
        <p:nvPicPr>
          <p:cNvPr id="100" name="Google Shape;100;p18"/>
          <p:cNvPicPr preferRelativeResize="0"/>
          <p:nvPr/>
        </p:nvPicPr>
        <p:blipFill rotWithShape="1">
          <a:blip r:embed="rId3">
            <a:alphaModFix/>
          </a:blip>
          <a:srcRect l="76665" t="34717"/>
          <a:stretch/>
        </p:blipFill>
        <p:spPr>
          <a:xfrm>
            <a:off x="9819267" y="5813367"/>
            <a:ext cx="2133698" cy="10446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JEFFCO-Warm: Longer Title 2">
  <p:cSld name="BLANK_2_2">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631433" y="707425"/>
            <a:ext cx="9806700" cy="1128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400">
                <a:solidFill>
                  <a:srgbClr val="971B72"/>
                </a:solidFill>
                <a:latin typeface="Montserrat Medium"/>
                <a:ea typeface="Montserrat Medium"/>
                <a:cs typeface="Montserrat Medium"/>
                <a:sym typeface="Montserrat Medium"/>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3" name="Google Shape;103;p19"/>
          <p:cNvSpPr txBox="1">
            <a:spLocks noGrp="1"/>
          </p:cNvSpPr>
          <p:nvPr>
            <p:ph type="sldNum" idx="12"/>
          </p:nvPr>
        </p:nvSpPr>
        <p:spPr>
          <a:xfrm>
            <a:off x="312911" y="6217622"/>
            <a:ext cx="731700" cy="524700"/>
          </a:xfrm>
          <a:prstGeom prst="rect">
            <a:avLst/>
          </a:prstGeom>
          <a:noFill/>
          <a:ln>
            <a:noFill/>
          </a:ln>
        </p:spPr>
        <p:txBody>
          <a:bodyPr spcFirstLastPara="1" wrap="square" lIns="91425" tIns="91425" rIns="91425" bIns="91425" anchor="ctr" anchorCtr="0">
            <a:noAutofit/>
          </a:bodyPr>
          <a:lstStyle>
            <a:lvl1pPr marL="0" lvl="0"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04" name="Google Shape;104;p19"/>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105" name="Google Shape;105;p19"/>
          <p:cNvPicPr preferRelativeResize="0"/>
          <p:nvPr/>
        </p:nvPicPr>
        <p:blipFill rotWithShape="1">
          <a:blip r:embed="rId3">
            <a:alphaModFix/>
          </a:blip>
          <a:srcRect r="23471"/>
          <a:stretch/>
        </p:blipFill>
        <p:spPr>
          <a:xfrm>
            <a:off x="-232669" y="5257800"/>
            <a:ext cx="9390894" cy="1600201"/>
          </a:xfrm>
          <a:prstGeom prst="rect">
            <a:avLst/>
          </a:prstGeom>
          <a:noFill/>
          <a:ln>
            <a:noFill/>
          </a:ln>
        </p:spPr>
      </p:pic>
      <p:sp>
        <p:nvSpPr>
          <p:cNvPr id="106" name="Google Shape;106;p19"/>
          <p:cNvSpPr txBox="1">
            <a:spLocks noGrp="1"/>
          </p:cNvSpPr>
          <p:nvPr>
            <p:ph type="body" idx="1"/>
          </p:nvPr>
        </p:nvSpPr>
        <p:spPr>
          <a:xfrm>
            <a:off x="522000" y="1911825"/>
            <a:ext cx="9798900" cy="3590100"/>
          </a:xfrm>
          <a:prstGeom prst="rect">
            <a:avLst/>
          </a:prstGeom>
          <a:noFill/>
          <a:ln>
            <a:noFill/>
          </a:ln>
        </p:spPr>
        <p:txBody>
          <a:bodyPr spcFirstLastPara="1" wrap="square" lIns="91425" tIns="91425" rIns="91425" bIns="91425" anchor="t" anchorCtr="0">
            <a:noAutofit/>
          </a:bodyPr>
          <a:lstStyle>
            <a:lvl1pPr marL="457200" lvl="0" indent="-349250" algn="l" rtl="0">
              <a:lnSpc>
                <a:spcPct val="115000"/>
              </a:lnSpc>
              <a:spcBef>
                <a:spcPts val="0"/>
              </a:spcBef>
              <a:spcAft>
                <a:spcPts val="0"/>
              </a:spcAft>
              <a:buClr>
                <a:srgbClr val="6C7070"/>
              </a:buClr>
              <a:buSzPts val="1900"/>
              <a:buFont typeface="Montserrat Medium"/>
              <a:buChar char="●"/>
              <a:defRPr>
                <a:solidFill>
                  <a:srgbClr val="6C7070"/>
                </a:solidFill>
                <a:latin typeface="Montserrat Medium"/>
                <a:ea typeface="Montserrat Medium"/>
                <a:cs typeface="Montserrat Medium"/>
                <a:sym typeface="Montserrat Medium"/>
              </a:defRPr>
            </a:lvl1pPr>
            <a:lvl2pPr marL="914400" lvl="1"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2pPr>
            <a:lvl3pPr marL="1371600" lvl="2"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3pPr>
            <a:lvl4pPr marL="1828800" lvl="3"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4pPr>
            <a:lvl5pPr marL="2286000" lvl="4"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5pPr>
            <a:lvl6pPr marL="2743200" lvl="5"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6pPr>
            <a:lvl7pPr marL="3200400" lvl="6"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7pPr>
            <a:lvl8pPr marL="3657600" lvl="7"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8pPr>
            <a:lvl9pPr marL="4114800" lvl="8" indent="-349250" algn="l" rtl="0">
              <a:lnSpc>
                <a:spcPct val="115000"/>
              </a:lnSpc>
              <a:spcBef>
                <a:spcPts val="1600"/>
              </a:spcBef>
              <a:spcAft>
                <a:spcPts val="160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9pPr>
          </a:lstStyle>
          <a:p>
            <a:endParaRPr/>
          </a:p>
        </p:txBody>
      </p:sp>
      <p:pic>
        <p:nvPicPr>
          <p:cNvPr id="107" name="Google Shape;107;p19"/>
          <p:cNvPicPr preferRelativeResize="0"/>
          <p:nvPr/>
        </p:nvPicPr>
        <p:blipFill rotWithShape="1">
          <a:blip r:embed="rId4">
            <a:alphaModFix/>
          </a:blip>
          <a:srcRect/>
          <a:stretch/>
        </p:blipFill>
        <p:spPr>
          <a:xfrm>
            <a:off x="10049258" y="5631172"/>
            <a:ext cx="1850884" cy="109728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1"/>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114" name="Google Shape;114;p21"/>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115" name="Google Shape;115;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JEFFCO-Warm: Longer Title" type="blank">
  <p:cSld name="BLANK">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631433" y="707425"/>
            <a:ext cx="9806800" cy="112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rgbClr val="971B72"/>
                </a:solidFill>
                <a:latin typeface="Montserrat Medium"/>
                <a:ea typeface="Montserrat Medium"/>
                <a:cs typeface="Montserrat Medium"/>
                <a:sym typeface="Montserrat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 name="Google Shape;16;p3"/>
          <p:cNvSpPr txBox="1">
            <a:spLocks noGrp="1"/>
          </p:cNvSpPr>
          <p:nvPr>
            <p:ph type="sldNum" idx="12"/>
          </p:nvPr>
        </p:nvSpPr>
        <p:spPr>
          <a:xfrm>
            <a:off x="312911" y="6217622"/>
            <a:ext cx="7316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7" name="Google Shape;17;p3"/>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18" name="Google Shape;18;p3"/>
          <p:cNvPicPr preferRelativeResize="0"/>
          <p:nvPr/>
        </p:nvPicPr>
        <p:blipFill rotWithShape="1">
          <a:blip r:embed="rId3">
            <a:alphaModFix/>
          </a:blip>
          <a:srcRect r="23474"/>
          <a:stretch/>
        </p:blipFill>
        <p:spPr>
          <a:xfrm>
            <a:off x="-232669" y="5257800"/>
            <a:ext cx="9390888" cy="1600200"/>
          </a:xfrm>
          <a:prstGeom prst="rect">
            <a:avLst/>
          </a:prstGeom>
          <a:noFill/>
          <a:ln>
            <a:noFill/>
          </a:ln>
        </p:spPr>
      </p:pic>
      <p:sp>
        <p:nvSpPr>
          <p:cNvPr id="19" name="Google Shape;19;p3"/>
          <p:cNvSpPr txBox="1">
            <a:spLocks noGrp="1"/>
          </p:cNvSpPr>
          <p:nvPr>
            <p:ph type="body" idx="1"/>
          </p:nvPr>
        </p:nvSpPr>
        <p:spPr>
          <a:xfrm>
            <a:off x="522000" y="1911825"/>
            <a:ext cx="9798800" cy="3589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6C7070"/>
              </a:buClr>
              <a:buSzPts val="1800"/>
              <a:buFont typeface="Montserrat Medium"/>
              <a:buChar char="●"/>
              <a:defRPr>
                <a:solidFill>
                  <a:srgbClr val="6C7070"/>
                </a:solidFill>
                <a:latin typeface="Montserrat Medium"/>
                <a:ea typeface="Montserrat Medium"/>
                <a:cs typeface="Montserrat Medium"/>
                <a:sym typeface="Montserrat Medium"/>
              </a:defRPr>
            </a:lvl1pPr>
            <a:lvl2pPr marL="914400" lvl="1"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2pPr>
            <a:lvl3pPr marL="1371600" lvl="2"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3pPr>
            <a:lvl4pPr marL="1828800" lvl="3"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4pPr>
            <a:lvl5pPr marL="2286000" lvl="4"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5pPr>
            <a:lvl6pPr marL="2743200" lvl="5"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6pPr>
            <a:lvl7pPr marL="3200400" lvl="6"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7pPr>
            <a:lvl8pPr marL="3657600" lvl="7"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8pPr>
            <a:lvl9pPr marL="4114800" lvl="8" indent="-342900" algn="l">
              <a:lnSpc>
                <a:spcPct val="115000"/>
              </a:lnSpc>
              <a:spcBef>
                <a:spcPts val="1600"/>
              </a:spcBef>
              <a:spcAft>
                <a:spcPts val="160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9pPr>
          </a:lstStyle>
          <a:p>
            <a:endParaRPr/>
          </a:p>
        </p:txBody>
      </p:sp>
      <p:pic>
        <p:nvPicPr>
          <p:cNvPr id="20" name="Google Shape;20;p3"/>
          <p:cNvPicPr preferRelativeResize="0"/>
          <p:nvPr/>
        </p:nvPicPr>
        <p:blipFill rotWithShape="1">
          <a:blip r:embed="rId4">
            <a:alphaModFix/>
          </a:blip>
          <a:srcRect/>
          <a:stretch/>
        </p:blipFill>
        <p:spPr>
          <a:xfrm>
            <a:off x="10049258" y="5631172"/>
            <a:ext cx="1850883" cy="1097280"/>
          </a:xfrm>
          <a:prstGeom prst="rect">
            <a:avLst/>
          </a:prstGeom>
          <a:noFill/>
          <a:ln>
            <a:noFill/>
          </a:ln>
        </p:spPr>
      </p:pic>
      <p:sp>
        <p:nvSpPr>
          <p:cNvPr id="21" name="Google Shape;21;p3"/>
          <p:cNvSpPr txBox="1"/>
          <p:nvPr/>
        </p:nvSpPr>
        <p:spPr>
          <a:xfrm>
            <a:off x="1022525" y="282075"/>
            <a:ext cx="81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66666"/>
                </a:solidFill>
                <a:latin typeface="Montserrat"/>
                <a:ea typeface="Montserrat"/>
                <a:cs typeface="Montserrat"/>
                <a:sym typeface="Montserrat"/>
              </a:rPr>
              <a:t>Visit the </a:t>
            </a:r>
            <a:r>
              <a:rPr lang="en" u="sng">
                <a:solidFill>
                  <a:schemeClr val="hlink"/>
                </a:solidFill>
                <a:latin typeface="Montserrat"/>
                <a:ea typeface="Montserrat"/>
                <a:cs typeface="Montserrat"/>
                <a:sym typeface="Montserrat"/>
                <a:hlinkClick r:id="rId5"/>
              </a:rPr>
              <a:t>Jeffco Website</a:t>
            </a:r>
            <a:r>
              <a:rPr lang="en">
                <a:solidFill>
                  <a:srgbClr val="666666"/>
                </a:solidFill>
                <a:latin typeface="Montserrat"/>
                <a:ea typeface="Montserrat"/>
                <a:cs typeface="Montserrat"/>
                <a:sym typeface="Montserrat"/>
              </a:rPr>
              <a:t> for More Information </a:t>
            </a:r>
            <a:endParaRPr>
              <a:solidFill>
                <a:srgbClr val="666666"/>
              </a:solidFill>
              <a:latin typeface="Montserrat"/>
              <a:ea typeface="Montserrat"/>
              <a:cs typeface="Montserrat"/>
              <a:sym typeface="Montserrat"/>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8" name="Google Shape;118;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1" name="Google Shape;121;p23"/>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22" name="Google Shape;122;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25" name="Google Shape;125;p24"/>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6" name="Google Shape;126;p24"/>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rtl="0">
              <a:spcBef>
                <a:spcPts val="0"/>
              </a:spcBef>
              <a:spcAft>
                <a:spcPts val="0"/>
              </a:spcAft>
              <a:buSzPts val="1900"/>
              <a:buChar char="●"/>
              <a:defRPr sz="19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27" name="Google Shape;127;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30" name="Google Shape;130;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1"/>
        <p:cNvGrpSpPr/>
        <p:nvPr/>
      </p:nvGrpSpPr>
      <p:grpSpPr>
        <a:xfrm>
          <a:off x="0" y="0"/>
          <a:ext cx="0" cy="0"/>
          <a:chOff x="0" y="0"/>
          <a:chExt cx="0" cy="0"/>
        </a:xfrm>
      </p:grpSpPr>
      <p:sp>
        <p:nvSpPr>
          <p:cNvPr id="132" name="Google Shape;132;p26"/>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33" name="Google Shape;133;p26"/>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rtl="0">
              <a:spcBef>
                <a:spcPts val="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34" name="Google Shape;134;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37" name="Google Shape;137;p2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8"/>
        <p:cNvGrpSpPr/>
        <p:nvPr/>
      </p:nvGrpSpPr>
      <p:grpSpPr>
        <a:xfrm>
          <a:off x="0" y="0"/>
          <a:ext cx="0" cy="0"/>
          <a:chOff x="0" y="0"/>
          <a:chExt cx="0" cy="0"/>
        </a:xfrm>
      </p:grpSpPr>
      <p:sp>
        <p:nvSpPr>
          <p:cNvPr id="139" name="Google Shape;139;p28"/>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p28"/>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141" name="Google Shape;141;p28"/>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42" name="Google Shape;142;p28"/>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rtl="0">
              <a:spcBef>
                <a:spcPts val="0"/>
              </a:spcBef>
              <a:spcAft>
                <a:spcPts val="0"/>
              </a:spcAft>
              <a:buSzPts val="2400"/>
              <a:buChar char="●"/>
              <a:defRPr/>
            </a:lvl1pPr>
            <a:lvl2pPr marL="914400" lvl="1" indent="-349250" rtl="0">
              <a:spcBef>
                <a:spcPts val="0"/>
              </a:spcBef>
              <a:spcAft>
                <a:spcPts val="0"/>
              </a:spcAft>
              <a:buSzPts val="1900"/>
              <a:buChar char="○"/>
              <a:defRPr/>
            </a:lvl2pPr>
            <a:lvl3pPr marL="1371600" lvl="2" indent="-349250" rtl="0">
              <a:spcBef>
                <a:spcPts val="0"/>
              </a:spcBef>
              <a:spcAft>
                <a:spcPts val="0"/>
              </a:spcAft>
              <a:buSzPts val="1900"/>
              <a:buChar char="■"/>
              <a:defRPr/>
            </a:lvl3pPr>
            <a:lvl4pPr marL="1828800" lvl="3" indent="-349250" rtl="0">
              <a:spcBef>
                <a:spcPts val="0"/>
              </a:spcBef>
              <a:spcAft>
                <a:spcPts val="0"/>
              </a:spcAft>
              <a:buSzPts val="1900"/>
              <a:buChar char="●"/>
              <a:defRPr/>
            </a:lvl4pPr>
            <a:lvl5pPr marL="2286000" lvl="4" indent="-349250" rtl="0">
              <a:spcBef>
                <a:spcPts val="0"/>
              </a:spcBef>
              <a:spcAft>
                <a:spcPts val="0"/>
              </a:spcAft>
              <a:buSzPts val="1900"/>
              <a:buChar char="○"/>
              <a:defRPr/>
            </a:lvl5pPr>
            <a:lvl6pPr marL="2743200" lvl="5" indent="-349250" rtl="0">
              <a:spcBef>
                <a:spcPts val="0"/>
              </a:spcBef>
              <a:spcAft>
                <a:spcPts val="0"/>
              </a:spcAft>
              <a:buSzPts val="1900"/>
              <a:buChar char="■"/>
              <a:defRPr/>
            </a:lvl6pPr>
            <a:lvl7pPr marL="3200400" lvl="6" indent="-349250" rtl="0">
              <a:spcBef>
                <a:spcPts val="0"/>
              </a:spcBef>
              <a:spcAft>
                <a:spcPts val="0"/>
              </a:spcAft>
              <a:buSzPts val="1900"/>
              <a:buChar char="●"/>
              <a:defRPr/>
            </a:lvl7pPr>
            <a:lvl8pPr marL="3657600" lvl="7" indent="-349250" rtl="0">
              <a:spcBef>
                <a:spcPts val="0"/>
              </a:spcBef>
              <a:spcAft>
                <a:spcPts val="0"/>
              </a:spcAft>
              <a:buSzPts val="1900"/>
              <a:buChar char="○"/>
              <a:defRPr/>
            </a:lvl8pPr>
            <a:lvl9pPr marL="4114800" lvl="8" indent="-349250" rtl="0">
              <a:spcBef>
                <a:spcPts val="0"/>
              </a:spcBef>
              <a:spcAft>
                <a:spcPts val="0"/>
              </a:spcAft>
              <a:buSzPts val="1900"/>
              <a:buChar char="■"/>
              <a:defRPr/>
            </a:lvl9pPr>
          </a:lstStyle>
          <a:p>
            <a:endParaRPr/>
          </a:p>
        </p:txBody>
      </p:sp>
      <p:sp>
        <p:nvSpPr>
          <p:cNvPr id="143" name="Google Shape;143;p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4"/>
        <p:cNvGrpSpPr/>
        <p:nvPr/>
      </p:nvGrpSpPr>
      <p:grpSpPr>
        <a:xfrm>
          <a:off x="0" y="0"/>
          <a:ext cx="0" cy="0"/>
          <a:chOff x="0" y="0"/>
          <a:chExt cx="0" cy="0"/>
        </a:xfrm>
      </p:grpSpPr>
      <p:sp>
        <p:nvSpPr>
          <p:cNvPr id="145" name="Google Shape;145;p29"/>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rtl="0">
              <a:lnSpc>
                <a:spcPct val="100000"/>
              </a:lnSpc>
              <a:spcBef>
                <a:spcPts val="0"/>
              </a:spcBef>
              <a:spcAft>
                <a:spcPts val="0"/>
              </a:spcAft>
              <a:buSzPts val="2400"/>
              <a:buNone/>
              <a:defRPr/>
            </a:lvl1pPr>
          </a:lstStyle>
          <a:p>
            <a:endParaRPr/>
          </a:p>
        </p:txBody>
      </p:sp>
      <p:sp>
        <p:nvSpPr>
          <p:cNvPr id="146" name="Google Shape;146;p2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47"/>
        <p:cNvGrpSpPr/>
        <p:nvPr/>
      </p:nvGrpSpPr>
      <p:grpSpPr>
        <a:xfrm>
          <a:off x="0" y="0"/>
          <a:ext cx="0" cy="0"/>
          <a:chOff x="0" y="0"/>
          <a:chExt cx="0" cy="0"/>
        </a:xfrm>
      </p:grpSpPr>
      <p:sp>
        <p:nvSpPr>
          <p:cNvPr id="148" name="Google Shape;148;p3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49" name="Google Shape;149;p3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rtl="0">
              <a:spcBef>
                <a:spcPts val="0"/>
              </a:spcBef>
              <a:spcAft>
                <a:spcPts val="0"/>
              </a:spcAft>
              <a:buSzPts val="2400"/>
              <a:buChar char="●"/>
              <a:defRPr/>
            </a:lvl1pPr>
            <a:lvl2pPr marL="914400" lvl="1" indent="-349250" algn="ctr" rtl="0">
              <a:spcBef>
                <a:spcPts val="0"/>
              </a:spcBef>
              <a:spcAft>
                <a:spcPts val="0"/>
              </a:spcAft>
              <a:buSzPts val="1900"/>
              <a:buChar char="○"/>
              <a:defRPr/>
            </a:lvl2pPr>
            <a:lvl3pPr marL="1371600" lvl="2" indent="-349250" algn="ctr" rtl="0">
              <a:spcBef>
                <a:spcPts val="0"/>
              </a:spcBef>
              <a:spcAft>
                <a:spcPts val="0"/>
              </a:spcAft>
              <a:buSzPts val="1900"/>
              <a:buChar char="■"/>
              <a:defRPr/>
            </a:lvl3pPr>
            <a:lvl4pPr marL="1828800" lvl="3" indent="-349250" algn="ctr" rtl="0">
              <a:spcBef>
                <a:spcPts val="0"/>
              </a:spcBef>
              <a:spcAft>
                <a:spcPts val="0"/>
              </a:spcAft>
              <a:buSzPts val="1900"/>
              <a:buChar char="●"/>
              <a:defRPr/>
            </a:lvl4pPr>
            <a:lvl5pPr marL="2286000" lvl="4" indent="-349250" algn="ctr" rtl="0">
              <a:spcBef>
                <a:spcPts val="0"/>
              </a:spcBef>
              <a:spcAft>
                <a:spcPts val="0"/>
              </a:spcAft>
              <a:buSzPts val="1900"/>
              <a:buChar char="○"/>
              <a:defRPr/>
            </a:lvl5pPr>
            <a:lvl6pPr marL="2743200" lvl="5" indent="-349250" algn="ctr" rtl="0">
              <a:spcBef>
                <a:spcPts val="0"/>
              </a:spcBef>
              <a:spcAft>
                <a:spcPts val="0"/>
              </a:spcAft>
              <a:buSzPts val="1900"/>
              <a:buChar char="■"/>
              <a:defRPr/>
            </a:lvl6pPr>
            <a:lvl7pPr marL="3200400" lvl="6" indent="-349250" algn="ctr" rtl="0">
              <a:spcBef>
                <a:spcPts val="0"/>
              </a:spcBef>
              <a:spcAft>
                <a:spcPts val="0"/>
              </a:spcAft>
              <a:buSzPts val="1900"/>
              <a:buChar char="●"/>
              <a:defRPr/>
            </a:lvl7pPr>
            <a:lvl8pPr marL="3657600" lvl="7" indent="-349250" algn="ctr" rtl="0">
              <a:spcBef>
                <a:spcPts val="0"/>
              </a:spcBef>
              <a:spcAft>
                <a:spcPts val="0"/>
              </a:spcAft>
              <a:buSzPts val="1900"/>
              <a:buChar char="○"/>
              <a:defRPr/>
            </a:lvl8pPr>
            <a:lvl9pPr marL="4114800" lvl="8" indent="-349250" algn="ctr" rtl="0">
              <a:spcBef>
                <a:spcPts val="0"/>
              </a:spcBef>
              <a:spcAft>
                <a:spcPts val="0"/>
              </a:spcAft>
              <a:buSzPts val="1900"/>
              <a:buChar char="■"/>
              <a:defRPr/>
            </a:lvl9pPr>
          </a:lstStyle>
          <a:p>
            <a:endParaRPr/>
          </a:p>
        </p:txBody>
      </p:sp>
      <p:sp>
        <p:nvSpPr>
          <p:cNvPr id="150" name="Google Shape;150;p3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1"/>
        <p:cNvGrpSpPr/>
        <p:nvPr/>
      </p:nvGrpSpPr>
      <p:grpSpPr>
        <a:xfrm>
          <a:off x="0" y="0"/>
          <a:ext cx="0" cy="0"/>
          <a:chOff x="0" y="0"/>
          <a:chExt cx="0" cy="0"/>
        </a:xfrm>
      </p:grpSpPr>
      <p:sp>
        <p:nvSpPr>
          <p:cNvPr id="152" name="Google Shape;152;p3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JEFFCO-Warm: 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15600" y="745767"/>
            <a:ext cx="113608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B72"/>
              </a:buClr>
              <a:buSzPts val="6500"/>
              <a:buFont typeface="Roboto Slab"/>
              <a:buNone/>
              <a:defRPr sz="6500" b="0" i="0">
                <a:solidFill>
                  <a:srgbClr val="971B72"/>
                </a:solidFill>
                <a:latin typeface="Roboto Slab Thin"/>
                <a:ea typeface="Roboto Slab Thin"/>
                <a:cs typeface="Roboto Slab Thin"/>
                <a:sym typeface="Roboto Slab Thin"/>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
          <p:cNvSpPr txBox="1">
            <a:spLocks noGrp="1"/>
          </p:cNvSpPr>
          <p:nvPr>
            <p:ph type="sldNum" idx="12"/>
          </p:nvPr>
        </p:nvSpPr>
        <p:spPr>
          <a:xfrm>
            <a:off x="312911" y="6217622"/>
            <a:ext cx="7316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25" name="Google Shape;25;p4"/>
          <p:cNvPicPr preferRelativeResize="0"/>
          <p:nvPr/>
        </p:nvPicPr>
        <p:blipFill rotWithShape="1">
          <a:blip r:embed="rId2">
            <a:alphaModFix/>
          </a:blip>
          <a:srcRect/>
          <a:stretch/>
        </p:blipFill>
        <p:spPr>
          <a:xfrm>
            <a:off x="10972800" y="0"/>
            <a:ext cx="1216152" cy="6858000"/>
          </a:xfrm>
          <a:prstGeom prst="rect">
            <a:avLst/>
          </a:prstGeom>
          <a:noFill/>
          <a:ln>
            <a:noFill/>
          </a:ln>
        </p:spPr>
      </p:pic>
      <p:pic>
        <p:nvPicPr>
          <p:cNvPr id="26" name="Google Shape;26;p4"/>
          <p:cNvPicPr preferRelativeResize="0"/>
          <p:nvPr/>
        </p:nvPicPr>
        <p:blipFill rotWithShape="1">
          <a:blip r:embed="rId3">
            <a:alphaModFix/>
          </a:blip>
          <a:srcRect r="22948"/>
          <a:stretch/>
        </p:blipFill>
        <p:spPr>
          <a:xfrm>
            <a:off x="312911" y="5257800"/>
            <a:ext cx="9394257" cy="1600200"/>
          </a:xfrm>
          <a:prstGeom prst="rect">
            <a:avLst/>
          </a:prstGeom>
          <a:noFill/>
          <a:ln>
            <a:noFill/>
          </a:ln>
        </p:spPr>
      </p:pic>
      <p:sp>
        <p:nvSpPr>
          <p:cNvPr id="27" name="Google Shape;27;p4"/>
          <p:cNvSpPr txBox="1">
            <a:spLocks noGrp="1"/>
          </p:cNvSpPr>
          <p:nvPr>
            <p:ph type="body" idx="1"/>
          </p:nvPr>
        </p:nvSpPr>
        <p:spPr>
          <a:xfrm>
            <a:off x="510000" y="2091658"/>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6C7070"/>
              </a:buClr>
              <a:buSzPts val="1800"/>
              <a:buFont typeface="Montserrat Medium"/>
              <a:buChar char="●"/>
              <a:defRPr>
                <a:solidFill>
                  <a:srgbClr val="6C7070"/>
                </a:solidFill>
                <a:latin typeface="Montserrat Medium"/>
                <a:ea typeface="Montserrat Medium"/>
                <a:cs typeface="Montserrat Medium"/>
                <a:sym typeface="Montserrat Medium"/>
              </a:defRPr>
            </a:lvl1pPr>
            <a:lvl2pPr marL="914400" lvl="1"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2pPr>
            <a:lvl3pPr marL="1371600" lvl="2"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3pPr>
            <a:lvl4pPr marL="1828800" lvl="3"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4pPr>
            <a:lvl5pPr marL="2286000" lvl="4"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5pPr>
            <a:lvl6pPr marL="2743200" lvl="5"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6pPr>
            <a:lvl7pPr marL="3200400" lvl="6"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7pPr>
            <a:lvl8pPr marL="3657600" lvl="7"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8pPr>
            <a:lvl9pPr marL="4114800" lvl="8" indent="-342900" algn="l">
              <a:lnSpc>
                <a:spcPct val="115000"/>
              </a:lnSpc>
              <a:spcBef>
                <a:spcPts val="1600"/>
              </a:spcBef>
              <a:spcAft>
                <a:spcPts val="160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9pPr>
          </a:lstStyle>
          <a:p>
            <a:endParaRPr/>
          </a:p>
        </p:txBody>
      </p:sp>
      <p:pic>
        <p:nvPicPr>
          <p:cNvPr id="28" name="Google Shape;28;p4"/>
          <p:cNvPicPr preferRelativeResize="0"/>
          <p:nvPr/>
        </p:nvPicPr>
        <p:blipFill rotWithShape="1">
          <a:blip r:embed="rId4">
            <a:alphaModFix/>
          </a:blip>
          <a:srcRect/>
          <a:stretch/>
        </p:blipFill>
        <p:spPr>
          <a:xfrm>
            <a:off x="10049258" y="5632704"/>
            <a:ext cx="1847084" cy="1095028"/>
          </a:xfrm>
          <a:prstGeom prst="rect">
            <a:avLst/>
          </a:prstGeom>
          <a:noFill/>
          <a:ln>
            <a:noFill/>
          </a:ln>
        </p:spPr>
      </p:pic>
      <p:sp>
        <p:nvSpPr>
          <p:cNvPr id="29" name="Google Shape;29;p4"/>
          <p:cNvSpPr txBox="1"/>
          <p:nvPr/>
        </p:nvSpPr>
        <p:spPr>
          <a:xfrm>
            <a:off x="1022525" y="282075"/>
            <a:ext cx="81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66666"/>
                </a:solidFill>
                <a:latin typeface="Montserrat"/>
                <a:ea typeface="Montserrat"/>
                <a:cs typeface="Montserrat"/>
                <a:sym typeface="Montserrat"/>
              </a:rPr>
              <a:t>Visit the </a:t>
            </a:r>
            <a:r>
              <a:rPr lang="en" u="sng">
                <a:solidFill>
                  <a:schemeClr val="hlink"/>
                </a:solidFill>
                <a:latin typeface="Montserrat"/>
                <a:ea typeface="Montserrat"/>
                <a:cs typeface="Montserrat"/>
                <a:sym typeface="Montserrat"/>
                <a:hlinkClick r:id="rId5"/>
              </a:rPr>
              <a:t>Jeffco Website</a:t>
            </a:r>
            <a:r>
              <a:rPr lang="en">
                <a:solidFill>
                  <a:srgbClr val="666666"/>
                </a:solidFill>
                <a:latin typeface="Montserrat"/>
                <a:ea typeface="Montserrat"/>
                <a:cs typeface="Montserrat"/>
                <a:sym typeface="Montserrat"/>
              </a:rPr>
              <a:t> for More Information </a:t>
            </a:r>
            <a:endParaRPr>
              <a:solidFill>
                <a:srgbClr val="666666"/>
              </a:solidFill>
              <a:latin typeface="Montserrat"/>
              <a:ea typeface="Montserrat"/>
              <a:cs typeface="Montserrat"/>
              <a:sym typeface="Montserrat"/>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JEFFCO-Warm: Longer Title 1">
  <p:cSld name="BLANK_2_1">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631433" y="707425"/>
            <a:ext cx="9806700" cy="1128300"/>
          </a:xfrm>
          <a:prstGeom prst="rect">
            <a:avLst/>
          </a:prstGeom>
        </p:spPr>
        <p:txBody>
          <a:bodyPr spcFirstLastPara="1" wrap="square" lIns="121900" tIns="121900" rIns="121900" bIns="121900" anchor="t" anchorCtr="0">
            <a:normAutofit/>
          </a:bodyPr>
          <a:lstStyle>
            <a:lvl1pPr lvl="0" rtl="0">
              <a:spcBef>
                <a:spcPts val="0"/>
              </a:spcBef>
              <a:spcAft>
                <a:spcPts val="0"/>
              </a:spcAft>
              <a:buNone/>
              <a:defRPr sz="3200">
                <a:solidFill>
                  <a:srgbClr val="971B72"/>
                </a:solidFill>
                <a:latin typeface="Montserrat Medium"/>
                <a:ea typeface="Montserrat Medium"/>
                <a:cs typeface="Montserrat Medium"/>
                <a:sym typeface="Montserrat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5" name="Google Shape;155;p32"/>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lvl1pPr lvl="0" algn="l" rtl="0">
              <a:buNone/>
              <a:defRPr sz="1600">
                <a:latin typeface="Montserrat"/>
                <a:ea typeface="Montserrat"/>
                <a:cs typeface="Montserrat"/>
                <a:sym typeface="Montserrat"/>
              </a:defRPr>
            </a:lvl1pPr>
            <a:lvl2pPr lvl="1" algn="l" rtl="0">
              <a:buNone/>
              <a:defRPr sz="1600">
                <a:latin typeface="Montserrat"/>
                <a:ea typeface="Montserrat"/>
                <a:cs typeface="Montserrat"/>
                <a:sym typeface="Montserrat"/>
              </a:defRPr>
            </a:lvl2pPr>
            <a:lvl3pPr lvl="2" algn="l" rtl="0">
              <a:buNone/>
              <a:defRPr sz="1600">
                <a:latin typeface="Montserrat"/>
                <a:ea typeface="Montserrat"/>
                <a:cs typeface="Montserrat"/>
                <a:sym typeface="Montserrat"/>
              </a:defRPr>
            </a:lvl3pPr>
            <a:lvl4pPr lvl="3" algn="l" rtl="0">
              <a:buNone/>
              <a:defRPr sz="1600">
                <a:latin typeface="Montserrat"/>
                <a:ea typeface="Montserrat"/>
                <a:cs typeface="Montserrat"/>
                <a:sym typeface="Montserrat"/>
              </a:defRPr>
            </a:lvl4pPr>
            <a:lvl5pPr lvl="4" algn="l" rtl="0">
              <a:buNone/>
              <a:defRPr sz="1600">
                <a:latin typeface="Montserrat"/>
                <a:ea typeface="Montserrat"/>
                <a:cs typeface="Montserrat"/>
                <a:sym typeface="Montserrat"/>
              </a:defRPr>
            </a:lvl5pPr>
            <a:lvl6pPr lvl="5" algn="l" rtl="0">
              <a:buNone/>
              <a:defRPr sz="1600">
                <a:latin typeface="Montserrat"/>
                <a:ea typeface="Montserrat"/>
                <a:cs typeface="Montserrat"/>
                <a:sym typeface="Montserrat"/>
              </a:defRPr>
            </a:lvl6pPr>
            <a:lvl7pPr lvl="6" algn="l" rtl="0">
              <a:buNone/>
              <a:defRPr sz="1600">
                <a:latin typeface="Montserrat"/>
                <a:ea typeface="Montserrat"/>
                <a:cs typeface="Montserrat"/>
                <a:sym typeface="Montserrat"/>
              </a:defRPr>
            </a:lvl7pPr>
            <a:lvl8pPr lvl="7" algn="l" rtl="0">
              <a:buNone/>
              <a:defRPr sz="1600">
                <a:latin typeface="Montserrat"/>
                <a:ea typeface="Montserrat"/>
                <a:cs typeface="Montserrat"/>
                <a:sym typeface="Montserrat"/>
              </a:defRPr>
            </a:lvl8pPr>
            <a:lvl9pPr lvl="8" algn="l" rtl="0">
              <a:buNone/>
              <a:defRPr sz="1600">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56" name="Google Shape;156;p32"/>
          <p:cNvPicPr preferRelativeResize="0"/>
          <p:nvPr/>
        </p:nvPicPr>
        <p:blipFill rotWithShape="1">
          <a:blip r:embed="rId2">
            <a:alphaModFix/>
          </a:blip>
          <a:srcRect/>
          <a:stretch/>
        </p:blipFill>
        <p:spPr>
          <a:xfrm>
            <a:off x="11277600" y="0"/>
            <a:ext cx="914400" cy="6858000"/>
          </a:xfrm>
          <a:prstGeom prst="rect">
            <a:avLst/>
          </a:prstGeom>
          <a:noFill/>
          <a:ln>
            <a:noFill/>
          </a:ln>
        </p:spPr>
      </p:pic>
      <p:pic>
        <p:nvPicPr>
          <p:cNvPr id="157" name="Google Shape;157;p32"/>
          <p:cNvPicPr preferRelativeResize="0"/>
          <p:nvPr/>
        </p:nvPicPr>
        <p:blipFill rotWithShape="1">
          <a:blip r:embed="rId3">
            <a:alphaModFix/>
          </a:blip>
          <a:srcRect r="23547"/>
          <a:stretch/>
        </p:blipFill>
        <p:spPr>
          <a:xfrm>
            <a:off x="0" y="5257800"/>
            <a:ext cx="6991072" cy="1600200"/>
          </a:xfrm>
          <a:prstGeom prst="rect">
            <a:avLst/>
          </a:prstGeom>
          <a:noFill/>
          <a:ln>
            <a:noFill/>
          </a:ln>
        </p:spPr>
      </p:pic>
      <p:sp>
        <p:nvSpPr>
          <p:cNvPr id="158" name="Google Shape;158;p32"/>
          <p:cNvSpPr txBox="1">
            <a:spLocks noGrp="1"/>
          </p:cNvSpPr>
          <p:nvPr>
            <p:ph type="body" idx="1"/>
          </p:nvPr>
        </p:nvSpPr>
        <p:spPr>
          <a:xfrm>
            <a:off x="522000" y="1911825"/>
            <a:ext cx="9798900" cy="3590100"/>
          </a:xfrm>
          <a:prstGeom prst="rect">
            <a:avLst/>
          </a:prstGeom>
        </p:spPr>
        <p:txBody>
          <a:bodyPr spcFirstLastPara="1" wrap="square" lIns="121900" tIns="121900" rIns="121900" bIns="121900" anchor="t" anchorCtr="0">
            <a:normAutofit/>
          </a:bodyPr>
          <a:lstStyle>
            <a:lvl1pPr marL="457200" lvl="0" indent="-381000" rtl="0">
              <a:spcBef>
                <a:spcPts val="0"/>
              </a:spcBef>
              <a:spcAft>
                <a:spcPts val="0"/>
              </a:spcAft>
              <a:buClr>
                <a:srgbClr val="6C7070"/>
              </a:buClr>
              <a:buSzPts val="2400"/>
              <a:buFont typeface="Montserrat Medium"/>
              <a:buChar char="●"/>
              <a:defRPr>
                <a:solidFill>
                  <a:srgbClr val="6C7070"/>
                </a:solidFill>
                <a:latin typeface="Montserrat Medium"/>
                <a:ea typeface="Montserrat Medium"/>
                <a:cs typeface="Montserrat Medium"/>
                <a:sym typeface="Montserrat Medium"/>
              </a:defRPr>
            </a:lvl1pPr>
            <a:lvl2pPr marL="914400" lvl="1"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2pPr>
            <a:lvl3pPr marL="1371600" lvl="2"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3pPr>
            <a:lvl4pPr marL="1828800" lvl="3"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4pPr>
            <a:lvl5pPr marL="2286000" lvl="4"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5pPr>
            <a:lvl6pPr marL="2743200" lvl="5"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6pPr>
            <a:lvl7pPr marL="3200400" lvl="6"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7pPr>
            <a:lvl8pPr marL="3657600" lvl="7"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8pPr>
            <a:lvl9pPr marL="4114800" lvl="8" indent="-381000" rtl="0">
              <a:spcBef>
                <a:spcPts val="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9pPr>
          </a:lstStyle>
          <a:p>
            <a:endParaRPr/>
          </a:p>
        </p:txBody>
      </p:sp>
      <p:pic>
        <p:nvPicPr>
          <p:cNvPr id="159" name="Google Shape;159;p32"/>
          <p:cNvPicPr preferRelativeResize="0"/>
          <p:nvPr/>
        </p:nvPicPr>
        <p:blipFill rotWithShape="1">
          <a:blip r:embed="rId3">
            <a:alphaModFix/>
          </a:blip>
          <a:srcRect l="76665" t="34717"/>
          <a:stretch/>
        </p:blipFill>
        <p:spPr>
          <a:xfrm>
            <a:off x="9819267" y="5813367"/>
            <a:ext cx="2133698" cy="1044633"/>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JEFFCO-Cool: Longer Title">
  <p:cSld name="BLANK_1">
    <p:spTree>
      <p:nvGrpSpPr>
        <p:cNvPr id="1" name="Shape 160"/>
        <p:cNvGrpSpPr/>
        <p:nvPr/>
      </p:nvGrpSpPr>
      <p:grpSpPr>
        <a:xfrm>
          <a:off x="0" y="0"/>
          <a:ext cx="0" cy="0"/>
          <a:chOff x="0" y="0"/>
          <a:chExt cx="0" cy="0"/>
        </a:xfrm>
      </p:grpSpPr>
      <p:sp>
        <p:nvSpPr>
          <p:cNvPr id="161" name="Google Shape;161;p33"/>
          <p:cNvSpPr txBox="1">
            <a:spLocks noGrp="1"/>
          </p:cNvSpPr>
          <p:nvPr>
            <p:ph type="title"/>
          </p:nvPr>
        </p:nvSpPr>
        <p:spPr>
          <a:xfrm>
            <a:off x="631433" y="707425"/>
            <a:ext cx="9806700" cy="11283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SzPts val="3700"/>
              <a:buNone/>
              <a:defRPr sz="3200">
                <a:solidFill>
                  <a:srgbClr val="971B72"/>
                </a:solidFill>
                <a:latin typeface="Montserrat Medium"/>
                <a:ea typeface="Montserrat Medium"/>
                <a:cs typeface="Montserrat Medium"/>
                <a:sym typeface="Montserrat Medium"/>
              </a:defRPr>
            </a:lvl1pPr>
            <a:lvl2pPr lvl="1" algn="l" rtl="0">
              <a:lnSpc>
                <a:spcPct val="100000"/>
              </a:lnSpc>
              <a:spcBef>
                <a:spcPts val="0"/>
              </a:spcBef>
              <a:spcAft>
                <a:spcPts val="0"/>
              </a:spcAft>
              <a:buSzPts val="3700"/>
              <a:buNone/>
              <a:defRPr/>
            </a:lvl2pPr>
            <a:lvl3pPr lvl="2" algn="l" rtl="0">
              <a:lnSpc>
                <a:spcPct val="100000"/>
              </a:lnSpc>
              <a:spcBef>
                <a:spcPts val="0"/>
              </a:spcBef>
              <a:spcAft>
                <a:spcPts val="0"/>
              </a:spcAft>
              <a:buSzPts val="3700"/>
              <a:buNone/>
              <a:defRPr/>
            </a:lvl3pPr>
            <a:lvl4pPr lvl="3" algn="l" rtl="0">
              <a:lnSpc>
                <a:spcPct val="100000"/>
              </a:lnSpc>
              <a:spcBef>
                <a:spcPts val="0"/>
              </a:spcBef>
              <a:spcAft>
                <a:spcPts val="0"/>
              </a:spcAft>
              <a:buSzPts val="3700"/>
              <a:buNone/>
              <a:defRPr/>
            </a:lvl4pPr>
            <a:lvl5pPr lvl="4" algn="l" rtl="0">
              <a:lnSpc>
                <a:spcPct val="100000"/>
              </a:lnSpc>
              <a:spcBef>
                <a:spcPts val="0"/>
              </a:spcBef>
              <a:spcAft>
                <a:spcPts val="0"/>
              </a:spcAft>
              <a:buSzPts val="3700"/>
              <a:buNone/>
              <a:defRPr/>
            </a:lvl5pPr>
            <a:lvl6pPr lvl="5" algn="l" rtl="0">
              <a:lnSpc>
                <a:spcPct val="100000"/>
              </a:lnSpc>
              <a:spcBef>
                <a:spcPts val="0"/>
              </a:spcBef>
              <a:spcAft>
                <a:spcPts val="0"/>
              </a:spcAft>
              <a:buSzPts val="3700"/>
              <a:buNone/>
              <a:defRPr/>
            </a:lvl6pPr>
            <a:lvl7pPr lvl="6" algn="l" rtl="0">
              <a:lnSpc>
                <a:spcPct val="100000"/>
              </a:lnSpc>
              <a:spcBef>
                <a:spcPts val="0"/>
              </a:spcBef>
              <a:spcAft>
                <a:spcPts val="0"/>
              </a:spcAft>
              <a:buSzPts val="3700"/>
              <a:buNone/>
              <a:defRPr/>
            </a:lvl7pPr>
            <a:lvl8pPr lvl="7" algn="l" rtl="0">
              <a:lnSpc>
                <a:spcPct val="100000"/>
              </a:lnSpc>
              <a:spcBef>
                <a:spcPts val="0"/>
              </a:spcBef>
              <a:spcAft>
                <a:spcPts val="0"/>
              </a:spcAft>
              <a:buSzPts val="3700"/>
              <a:buNone/>
              <a:defRPr/>
            </a:lvl8pPr>
            <a:lvl9pPr lvl="8" algn="l" rtl="0">
              <a:lnSpc>
                <a:spcPct val="100000"/>
              </a:lnSpc>
              <a:spcBef>
                <a:spcPts val="0"/>
              </a:spcBef>
              <a:spcAft>
                <a:spcPts val="0"/>
              </a:spcAft>
              <a:buSzPts val="3700"/>
              <a:buNone/>
              <a:defRPr/>
            </a:lvl9pPr>
          </a:lstStyle>
          <a:p>
            <a:endParaRPr/>
          </a:p>
        </p:txBody>
      </p:sp>
      <p:sp>
        <p:nvSpPr>
          <p:cNvPr id="162" name="Google Shape;162;p33"/>
          <p:cNvSpPr txBox="1">
            <a:spLocks noGrp="1"/>
          </p:cNvSpPr>
          <p:nvPr>
            <p:ph type="sldNum" idx="12"/>
          </p:nvPr>
        </p:nvSpPr>
        <p:spPr>
          <a:xfrm>
            <a:off x="312911"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63" name="Google Shape;163;p33"/>
          <p:cNvPicPr preferRelativeResize="0"/>
          <p:nvPr/>
        </p:nvPicPr>
        <p:blipFill rotWithShape="1">
          <a:blip r:embed="rId2">
            <a:alphaModFix/>
          </a:blip>
          <a:srcRect/>
          <a:stretch/>
        </p:blipFill>
        <p:spPr>
          <a:xfrm>
            <a:off x="10972800" y="0"/>
            <a:ext cx="914400" cy="6858000"/>
          </a:xfrm>
          <a:prstGeom prst="rect">
            <a:avLst/>
          </a:prstGeom>
          <a:noFill/>
          <a:ln>
            <a:noFill/>
          </a:ln>
        </p:spPr>
      </p:pic>
      <p:pic>
        <p:nvPicPr>
          <p:cNvPr id="164" name="Google Shape;164;p33"/>
          <p:cNvPicPr preferRelativeResize="0"/>
          <p:nvPr/>
        </p:nvPicPr>
        <p:blipFill rotWithShape="1">
          <a:blip r:embed="rId3">
            <a:alphaModFix/>
          </a:blip>
          <a:srcRect/>
          <a:stretch/>
        </p:blipFill>
        <p:spPr>
          <a:xfrm>
            <a:off x="0" y="5257800"/>
            <a:ext cx="9144000" cy="1600199"/>
          </a:xfrm>
          <a:prstGeom prst="rect">
            <a:avLst/>
          </a:prstGeom>
          <a:noFill/>
          <a:ln>
            <a:noFill/>
          </a:ln>
        </p:spPr>
      </p:pic>
      <p:sp>
        <p:nvSpPr>
          <p:cNvPr id="165" name="Google Shape;165;p33"/>
          <p:cNvSpPr txBox="1">
            <a:spLocks noGrp="1"/>
          </p:cNvSpPr>
          <p:nvPr>
            <p:ph type="body" idx="1"/>
          </p:nvPr>
        </p:nvSpPr>
        <p:spPr>
          <a:xfrm>
            <a:off x="522000" y="1911825"/>
            <a:ext cx="9798900" cy="3590100"/>
          </a:xfrm>
          <a:prstGeom prst="rect">
            <a:avLst/>
          </a:prstGeom>
          <a:noFill/>
          <a:ln>
            <a:noFill/>
          </a:ln>
        </p:spPr>
        <p:txBody>
          <a:bodyPr spcFirstLastPara="1" wrap="square" lIns="121900" tIns="121900" rIns="121900" bIns="121900" anchor="t" anchorCtr="0">
            <a:noAutofit/>
          </a:bodyPr>
          <a:lstStyle>
            <a:lvl1pPr marL="457200" lvl="0" indent="-381000" algn="l" rtl="0">
              <a:lnSpc>
                <a:spcPct val="115000"/>
              </a:lnSpc>
              <a:spcBef>
                <a:spcPts val="0"/>
              </a:spcBef>
              <a:spcAft>
                <a:spcPts val="0"/>
              </a:spcAft>
              <a:buClr>
                <a:srgbClr val="6C7070"/>
              </a:buClr>
              <a:buSzPts val="2400"/>
              <a:buFont typeface="Montserrat Medium"/>
              <a:buChar char="●"/>
              <a:defRPr>
                <a:solidFill>
                  <a:srgbClr val="6C7070"/>
                </a:solidFill>
                <a:latin typeface="Montserrat Medium"/>
                <a:ea typeface="Montserrat Medium"/>
                <a:cs typeface="Montserrat Medium"/>
                <a:sym typeface="Montserrat Medium"/>
              </a:defRPr>
            </a:lvl1pPr>
            <a:lvl2pPr marL="914400" lvl="1"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2pPr>
            <a:lvl3pPr marL="1371600" lvl="2"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3pPr>
            <a:lvl4pPr marL="1828800" lvl="3"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4pPr>
            <a:lvl5pPr marL="2286000" lvl="4"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5pPr>
            <a:lvl6pPr marL="2743200" lvl="5"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6pPr>
            <a:lvl7pPr marL="3200400" lvl="6"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7pPr>
            <a:lvl8pPr marL="3657600" lvl="7" indent="-381000" algn="l" rtl="0">
              <a:lnSpc>
                <a:spcPct val="115000"/>
              </a:lnSpc>
              <a:spcBef>
                <a:spcPts val="2100"/>
              </a:spcBef>
              <a:spcAft>
                <a:spcPts val="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8pPr>
            <a:lvl9pPr marL="4114800" lvl="8" indent="-381000" algn="l" rtl="0">
              <a:lnSpc>
                <a:spcPct val="115000"/>
              </a:lnSpc>
              <a:spcBef>
                <a:spcPts val="2100"/>
              </a:spcBef>
              <a:spcAft>
                <a:spcPts val="2100"/>
              </a:spcAft>
              <a:buClr>
                <a:srgbClr val="6C7070"/>
              </a:buClr>
              <a:buSzPts val="2400"/>
              <a:buFont typeface="Montserrat Medium"/>
              <a:buChar char="■"/>
              <a:defRPr sz="2400">
                <a:solidFill>
                  <a:srgbClr val="6C7070"/>
                </a:solidFill>
                <a:latin typeface="Montserrat Medium"/>
                <a:ea typeface="Montserrat Medium"/>
                <a:cs typeface="Montserrat Medium"/>
                <a:sym typeface="Montserrat Medium"/>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JEFFCO-Warm: Longer Title">
  <p:cSld name="BLANK_2">
    <p:spTree>
      <p:nvGrpSpPr>
        <p:cNvPr id="1" name="Shape 166"/>
        <p:cNvGrpSpPr/>
        <p:nvPr/>
      </p:nvGrpSpPr>
      <p:grpSpPr>
        <a:xfrm>
          <a:off x="0" y="0"/>
          <a:ext cx="0" cy="0"/>
          <a:chOff x="0" y="0"/>
          <a:chExt cx="0" cy="0"/>
        </a:xfrm>
      </p:grpSpPr>
      <p:sp>
        <p:nvSpPr>
          <p:cNvPr id="167" name="Google Shape;167;p34"/>
          <p:cNvSpPr txBox="1">
            <a:spLocks noGrp="1"/>
          </p:cNvSpPr>
          <p:nvPr>
            <p:ph type="title"/>
          </p:nvPr>
        </p:nvSpPr>
        <p:spPr>
          <a:xfrm>
            <a:off x="631433" y="707425"/>
            <a:ext cx="9806700" cy="1128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400">
                <a:solidFill>
                  <a:srgbClr val="971B72"/>
                </a:solidFill>
                <a:latin typeface="Montserrat Medium"/>
                <a:ea typeface="Montserrat Medium"/>
                <a:cs typeface="Montserrat Medium"/>
                <a:sym typeface="Montserrat Medium"/>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68" name="Google Shape;168;p34"/>
          <p:cNvSpPr txBox="1">
            <a:spLocks noGrp="1"/>
          </p:cNvSpPr>
          <p:nvPr>
            <p:ph type="sldNum" idx="12"/>
          </p:nvPr>
        </p:nvSpPr>
        <p:spPr>
          <a:xfrm>
            <a:off x="312911" y="6217622"/>
            <a:ext cx="731700" cy="524700"/>
          </a:xfrm>
          <a:prstGeom prst="rect">
            <a:avLst/>
          </a:prstGeom>
          <a:noFill/>
          <a:ln>
            <a:noFill/>
          </a:ln>
        </p:spPr>
        <p:txBody>
          <a:bodyPr spcFirstLastPara="1" wrap="square" lIns="91425" tIns="91425" rIns="91425" bIns="91425" anchor="ctr" anchorCtr="0">
            <a:noAutofit/>
          </a:bodyPr>
          <a:lstStyle>
            <a:lvl1pPr marL="0" lvl="0"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69" name="Google Shape;169;p34"/>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170" name="Google Shape;170;p34"/>
          <p:cNvPicPr preferRelativeResize="0"/>
          <p:nvPr/>
        </p:nvPicPr>
        <p:blipFill rotWithShape="1">
          <a:blip r:embed="rId3">
            <a:alphaModFix/>
          </a:blip>
          <a:srcRect r="23471"/>
          <a:stretch/>
        </p:blipFill>
        <p:spPr>
          <a:xfrm>
            <a:off x="-232669" y="5257800"/>
            <a:ext cx="9390894" cy="1600201"/>
          </a:xfrm>
          <a:prstGeom prst="rect">
            <a:avLst/>
          </a:prstGeom>
          <a:noFill/>
          <a:ln>
            <a:noFill/>
          </a:ln>
        </p:spPr>
      </p:pic>
      <p:sp>
        <p:nvSpPr>
          <p:cNvPr id="171" name="Google Shape;171;p34"/>
          <p:cNvSpPr txBox="1">
            <a:spLocks noGrp="1"/>
          </p:cNvSpPr>
          <p:nvPr>
            <p:ph type="body" idx="1"/>
          </p:nvPr>
        </p:nvSpPr>
        <p:spPr>
          <a:xfrm>
            <a:off x="522000" y="1911825"/>
            <a:ext cx="9798900" cy="3590100"/>
          </a:xfrm>
          <a:prstGeom prst="rect">
            <a:avLst/>
          </a:prstGeom>
          <a:noFill/>
          <a:ln>
            <a:noFill/>
          </a:ln>
        </p:spPr>
        <p:txBody>
          <a:bodyPr spcFirstLastPara="1" wrap="square" lIns="91425" tIns="91425" rIns="91425" bIns="91425" anchor="t" anchorCtr="0">
            <a:noAutofit/>
          </a:bodyPr>
          <a:lstStyle>
            <a:lvl1pPr marL="457200" lvl="0" indent="-349250" algn="l" rtl="0">
              <a:lnSpc>
                <a:spcPct val="115000"/>
              </a:lnSpc>
              <a:spcBef>
                <a:spcPts val="0"/>
              </a:spcBef>
              <a:spcAft>
                <a:spcPts val="0"/>
              </a:spcAft>
              <a:buClr>
                <a:srgbClr val="6C7070"/>
              </a:buClr>
              <a:buSzPts val="1900"/>
              <a:buFont typeface="Montserrat Medium"/>
              <a:buChar char="●"/>
              <a:defRPr>
                <a:solidFill>
                  <a:srgbClr val="6C7070"/>
                </a:solidFill>
                <a:latin typeface="Montserrat Medium"/>
                <a:ea typeface="Montserrat Medium"/>
                <a:cs typeface="Montserrat Medium"/>
                <a:sym typeface="Montserrat Medium"/>
              </a:defRPr>
            </a:lvl1pPr>
            <a:lvl2pPr marL="914400" lvl="1"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2pPr>
            <a:lvl3pPr marL="1371600" lvl="2"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3pPr>
            <a:lvl4pPr marL="1828800" lvl="3"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4pPr>
            <a:lvl5pPr marL="2286000" lvl="4"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5pPr>
            <a:lvl6pPr marL="2743200" lvl="5"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6pPr>
            <a:lvl7pPr marL="3200400" lvl="6"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7pPr>
            <a:lvl8pPr marL="3657600" lvl="7"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8pPr>
            <a:lvl9pPr marL="4114800" lvl="8" indent="-349250" algn="l" rtl="0">
              <a:lnSpc>
                <a:spcPct val="115000"/>
              </a:lnSpc>
              <a:spcBef>
                <a:spcPts val="1600"/>
              </a:spcBef>
              <a:spcAft>
                <a:spcPts val="160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9pPr>
          </a:lstStyle>
          <a:p>
            <a:endParaRPr/>
          </a:p>
        </p:txBody>
      </p:sp>
      <p:pic>
        <p:nvPicPr>
          <p:cNvPr id="172" name="Google Shape;172;p34"/>
          <p:cNvPicPr preferRelativeResize="0"/>
          <p:nvPr/>
        </p:nvPicPr>
        <p:blipFill rotWithShape="1">
          <a:blip r:embed="rId4">
            <a:alphaModFix/>
          </a:blip>
          <a:srcRect/>
          <a:stretch/>
        </p:blipFill>
        <p:spPr>
          <a:xfrm>
            <a:off x="10049258" y="5631172"/>
            <a:ext cx="1850884" cy="109728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JEFFCO-Warm: Longer Title 2">
  <p:cSld name="BLANK_3">
    <p:spTree>
      <p:nvGrpSpPr>
        <p:cNvPr id="1" name="Shape 173"/>
        <p:cNvGrpSpPr/>
        <p:nvPr/>
      </p:nvGrpSpPr>
      <p:grpSpPr>
        <a:xfrm>
          <a:off x="0" y="0"/>
          <a:ext cx="0" cy="0"/>
          <a:chOff x="0" y="0"/>
          <a:chExt cx="0" cy="0"/>
        </a:xfrm>
      </p:grpSpPr>
      <p:sp>
        <p:nvSpPr>
          <p:cNvPr id="174" name="Google Shape;174;p35"/>
          <p:cNvSpPr txBox="1">
            <a:spLocks noGrp="1"/>
          </p:cNvSpPr>
          <p:nvPr>
            <p:ph type="title"/>
          </p:nvPr>
        </p:nvSpPr>
        <p:spPr>
          <a:xfrm>
            <a:off x="631433" y="707425"/>
            <a:ext cx="9806700" cy="11283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400">
                <a:solidFill>
                  <a:srgbClr val="971B72"/>
                </a:solidFill>
                <a:latin typeface="Montserrat Medium"/>
                <a:ea typeface="Montserrat Medium"/>
                <a:cs typeface="Montserrat Medium"/>
                <a:sym typeface="Montserrat Medium"/>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75" name="Google Shape;175;p35"/>
          <p:cNvSpPr txBox="1">
            <a:spLocks noGrp="1"/>
          </p:cNvSpPr>
          <p:nvPr>
            <p:ph type="sldNum" idx="12"/>
          </p:nvPr>
        </p:nvSpPr>
        <p:spPr>
          <a:xfrm>
            <a:off x="312911" y="6217622"/>
            <a:ext cx="731700" cy="524700"/>
          </a:xfrm>
          <a:prstGeom prst="rect">
            <a:avLst/>
          </a:prstGeom>
          <a:noFill/>
          <a:ln>
            <a:noFill/>
          </a:ln>
        </p:spPr>
        <p:txBody>
          <a:bodyPr spcFirstLastPara="1" wrap="square" lIns="91425" tIns="91425" rIns="91425" bIns="91425" anchor="ctr" anchorCtr="0">
            <a:noAutofit/>
          </a:bodyPr>
          <a:lstStyle>
            <a:lvl1pPr marL="0" lvl="0"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rtl="0">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176" name="Google Shape;176;p35"/>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177" name="Google Shape;177;p35"/>
          <p:cNvPicPr preferRelativeResize="0"/>
          <p:nvPr/>
        </p:nvPicPr>
        <p:blipFill rotWithShape="1">
          <a:blip r:embed="rId3">
            <a:alphaModFix/>
          </a:blip>
          <a:srcRect r="23471"/>
          <a:stretch/>
        </p:blipFill>
        <p:spPr>
          <a:xfrm>
            <a:off x="-232669" y="5257800"/>
            <a:ext cx="9390894" cy="1600201"/>
          </a:xfrm>
          <a:prstGeom prst="rect">
            <a:avLst/>
          </a:prstGeom>
          <a:noFill/>
          <a:ln>
            <a:noFill/>
          </a:ln>
        </p:spPr>
      </p:pic>
      <p:sp>
        <p:nvSpPr>
          <p:cNvPr id="178" name="Google Shape;178;p35"/>
          <p:cNvSpPr txBox="1">
            <a:spLocks noGrp="1"/>
          </p:cNvSpPr>
          <p:nvPr>
            <p:ph type="body" idx="1"/>
          </p:nvPr>
        </p:nvSpPr>
        <p:spPr>
          <a:xfrm>
            <a:off x="522000" y="1911825"/>
            <a:ext cx="9798900" cy="3590100"/>
          </a:xfrm>
          <a:prstGeom prst="rect">
            <a:avLst/>
          </a:prstGeom>
          <a:noFill/>
          <a:ln>
            <a:noFill/>
          </a:ln>
        </p:spPr>
        <p:txBody>
          <a:bodyPr spcFirstLastPara="1" wrap="square" lIns="91425" tIns="91425" rIns="91425" bIns="91425" anchor="t" anchorCtr="0">
            <a:noAutofit/>
          </a:bodyPr>
          <a:lstStyle>
            <a:lvl1pPr marL="457200" lvl="0" indent="-349250" algn="l" rtl="0">
              <a:lnSpc>
                <a:spcPct val="115000"/>
              </a:lnSpc>
              <a:spcBef>
                <a:spcPts val="0"/>
              </a:spcBef>
              <a:spcAft>
                <a:spcPts val="0"/>
              </a:spcAft>
              <a:buClr>
                <a:srgbClr val="6C7070"/>
              </a:buClr>
              <a:buSzPts val="1900"/>
              <a:buFont typeface="Montserrat Medium"/>
              <a:buChar char="●"/>
              <a:defRPr>
                <a:solidFill>
                  <a:srgbClr val="6C7070"/>
                </a:solidFill>
                <a:latin typeface="Montserrat Medium"/>
                <a:ea typeface="Montserrat Medium"/>
                <a:cs typeface="Montserrat Medium"/>
                <a:sym typeface="Montserrat Medium"/>
              </a:defRPr>
            </a:lvl1pPr>
            <a:lvl2pPr marL="914400" lvl="1"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2pPr>
            <a:lvl3pPr marL="1371600" lvl="2"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3pPr>
            <a:lvl4pPr marL="1828800" lvl="3"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4pPr>
            <a:lvl5pPr marL="2286000" lvl="4"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5pPr>
            <a:lvl6pPr marL="2743200" lvl="5"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6pPr>
            <a:lvl7pPr marL="3200400" lvl="6"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7pPr>
            <a:lvl8pPr marL="3657600" lvl="7" indent="-349250" algn="l" rtl="0">
              <a:lnSpc>
                <a:spcPct val="115000"/>
              </a:lnSpc>
              <a:spcBef>
                <a:spcPts val="1600"/>
              </a:spcBef>
              <a:spcAft>
                <a:spcPts val="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8pPr>
            <a:lvl9pPr marL="4114800" lvl="8" indent="-349250" algn="l" rtl="0">
              <a:lnSpc>
                <a:spcPct val="115000"/>
              </a:lnSpc>
              <a:spcBef>
                <a:spcPts val="1600"/>
              </a:spcBef>
              <a:spcAft>
                <a:spcPts val="1600"/>
              </a:spcAft>
              <a:buClr>
                <a:srgbClr val="6C7070"/>
              </a:buClr>
              <a:buSzPts val="1900"/>
              <a:buFont typeface="Montserrat Medium"/>
              <a:buChar char="■"/>
              <a:defRPr sz="1900">
                <a:solidFill>
                  <a:srgbClr val="6C7070"/>
                </a:solidFill>
                <a:latin typeface="Montserrat Medium"/>
                <a:ea typeface="Montserrat Medium"/>
                <a:cs typeface="Montserrat Medium"/>
                <a:sym typeface="Montserrat Medium"/>
              </a:defRPr>
            </a:lvl9pPr>
          </a:lstStyle>
          <a:p>
            <a:endParaRPr/>
          </a:p>
        </p:txBody>
      </p:sp>
      <p:pic>
        <p:nvPicPr>
          <p:cNvPr id="179" name="Google Shape;179;p35"/>
          <p:cNvPicPr preferRelativeResize="0"/>
          <p:nvPr/>
        </p:nvPicPr>
        <p:blipFill rotWithShape="1">
          <a:blip r:embed="rId4">
            <a:alphaModFix/>
          </a:blip>
          <a:srcRect/>
          <a:stretch/>
        </p:blipFill>
        <p:spPr>
          <a:xfrm>
            <a:off x="10049258" y="5631172"/>
            <a:ext cx="1850884" cy="10972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80"/>
        <p:cNvGrpSpPr/>
        <p:nvPr/>
      </p:nvGrpSpPr>
      <p:grpSpPr>
        <a:xfrm>
          <a:off x="0" y="0"/>
          <a:ext cx="0" cy="0"/>
          <a:chOff x="0" y="0"/>
          <a:chExt cx="0" cy="0"/>
        </a:xfrm>
      </p:grpSpPr>
      <p:pic>
        <p:nvPicPr>
          <p:cNvPr id="181" name="Google Shape;181;p36"/>
          <p:cNvPicPr preferRelativeResize="0"/>
          <p:nvPr/>
        </p:nvPicPr>
        <p:blipFill>
          <a:blip r:embed="rId2">
            <a:alphaModFix/>
          </a:blip>
          <a:stretch>
            <a:fillRect/>
          </a:stretch>
        </p:blipFill>
        <p:spPr>
          <a:xfrm>
            <a:off x="17" y="0"/>
            <a:ext cx="12192005" cy="6858003"/>
          </a:xfrm>
          <a:prstGeom prst="rect">
            <a:avLst/>
          </a:prstGeom>
          <a:noFill/>
          <a:ln>
            <a:noFill/>
          </a:ln>
        </p:spPr>
      </p:pic>
      <p:sp>
        <p:nvSpPr>
          <p:cNvPr id="182" name="Google Shape;182;p36"/>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b="1"/>
            </a:lvl1pPr>
            <a:lvl2pPr lvl="1" algn="ctr" rtl="0">
              <a:spcBef>
                <a:spcPts val="0"/>
              </a:spcBef>
              <a:spcAft>
                <a:spcPts val="0"/>
              </a:spcAft>
              <a:buSzPts val="4800"/>
              <a:buNone/>
              <a:defRPr sz="4800" b="1"/>
            </a:lvl2pPr>
            <a:lvl3pPr lvl="2" algn="ctr" rtl="0">
              <a:spcBef>
                <a:spcPts val="0"/>
              </a:spcBef>
              <a:spcAft>
                <a:spcPts val="0"/>
              </a:spcAft>
              <a:buSzPts val="4800"/>
              <a:buNone/>
              <a:defRPr sz="4800" b="1"/>
            </a:lvl3pPr>
            <a:lvl4pPr lvl="3" algn="ctr" rtl="0">
              <a:spcBef>
                <a:spcPts val="0"/>
              </a:spcBef>
              <a:spcAft>
                <a:spcPts val="0"/>
              </a:spcAft>
              <a:buSzPts val="4800"/>
              <a:buNone/>
              <a:defRPr sz="4800" b="1"/>
            </a:lvl4pPr>
            <a:lvl5pPr lvl="4" algn="ctr" rtl="0">
              <a:spcBef>
                <a:spcPts val="0"/>
              </a:spcBef>
              <a:spcAft>
                <a:spcPts val="0"/>
              </a:spcAft>
              <a:buSzPts val="4800"/>
              <a:buNone/>
              <a:defRPr sz="4800" b="1"/>
            </a:lvl5pPr>
            <a:lvl6pPr lvl="5" algn="ctr" rtl="0">
              <a:spcBef>
                <a:spcPts val="0"/>
              </a:spcBef>
              <a:spcAft>
                <a:spcPts val="0"/>
              </a:spcAft>
              <a:buSzPts val="4800"/>
              <a:buNone/>
              <a:defRPr sz="4800" b="1"/>
            </a:lvl6pPr>
            <a:lvl7pPr lvl="6" algn="ctr" rtl="0">
              <a:spcBef>
                <a:spcPts val="0"/>
              </a:spcBef>
              <a:spcAft>
                <a:spcPts val="0"/>
              </a:spcAft>
              <a:buSzPts val="4800"/>
              <a:buNone/>
              <a:defRPr sz="4800" b="1"/>
            </a:lvl7pPr>
            <a:lvl8pPr lvl="7" algn="ctr" rtl="0">
              <a:spcBef>
                <a:spcPts val="0"/>
              </a:spcBef>
              <a:spcAft>
                <a:spcPts val="0"/>
              </a:spcAft>
              <a:buSzPts val="4800"/>
              <a:buNone/>
              <a:defRPr sz="4800" b="1"/>
            </a:lvl8pPr>
            <a:lvl9pPr lvl="8" algn="ctr" rtl="0">
              <a:spcBef>
                <a:spcPts val="0"/>
              </a:spcBef>
              <a:spcAft>
                <a:spcPts val="0"/>
              </a:spcAft>
              <a:buSzPts val="4800"/>
              <a:buNone/>
              <a:defRPr sz="4800" b="1"/>
            </a:lvl9pPr>
          </a:lstStyle>
          <a:p>
            <a:endParaRPr/>
          </a:p>
        </p:txBody>
      </p:sp>
      <p:sp>
        <p:nvSpPr>
          <p:cNvPr id="183" name="Google Shape;183;p3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4" name="Google Shape;184;p36"/>
          <p:cNvSpPr/>
          <p:nvPr/>
        </p:nvSpPr>
        <p:spPr>
          <a:xfrm>
            <a:off x="0" y="6092167"/>
            <a:ext cx="12192000" cy="773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85" name="Google Shape;185;p36"/>
          <p:cNvPicPr preferRelativeResize="0"/>
          <p:nvPr/>
        </p:nvPicPr>
        <p:blipFill>
          <a:blip r:embed="rId3">
            <a:alphaModFix/>
          </a:blip>
          <a:stretch>
            <a:fillRect/>
          </a:stretch>
        </p:blipFill>
        <p:spPr>
          <a:xfrm>
            <a:off x="454767" y="6227367"/>
            <a:ext cx="1168867" cy="454866"/>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2 1 1 1">
  <p:cSld name="SECTION_HEADER_2_1_1_1">
    <p:spTree>
      <p:nvGrpSpPr>
        <p:cNvPr id="1" name="Shape 186"/>
        <p:cNvGrpSpPr/>
        <p:nvPr/>
      </p:nvGrpSpPr>
      <p:grpSpPr>
        <a:xfrm>
          <a:off x="0" y="0"/>
          <a:ext cx="0" cy="0"/>
          <a:chOff x="0" y="0"/>
          <a:chExt cx="0" cy="0"/>
        </a:xfrm>
      </p:grpSpPr>
      <p:pic>
        <p:nvPicPr>
          <p:cNvPr id="187" name="Google Shape;187;p37"/>
          <p:cNvPicPr preferRelativeResize="0"/>
          <p:nvPr/>
        </p:nvPicPr>
        <p:blipFill>
          <a:blip r:embed="rId2">
            <a:alphaModFix/>
          </a:blip>
          <a:stretch>
            <a:fillRect/>
          </a:stretch>
        </p:blipFill>
        <p:spPr>
          <a:xfrm>
            <a:off x="0" y="0"/>
            <a:ext cx="12192005" cy="6858003"/>
          </a:xfrm>
          <a:prstGeom prst="rect">
            <a:avLst/>
          </a:prstGeom>
          <a:noFill/>
          <a:ln>
            <a:noFill/>
          </a:ln>
        </p:spPr>
      </p:pic>
      <p:sp>
        <p:nvSpPr>
          <p:cNvPr id="188" name="Google Shape;188;p3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SzPts val="4800"/>
              <a:buNone/>
              <a:defRPr sz="4800" b="1"/>
            </a:lvl1pPr>
            <a:lvl2pPr lvl="1" algn="ctr" rtl="0">
              <a:spcBef>
                <a:spcPts val="0"/>
              </a:spcBef>
              <a:spcAft>
                <a:spcPts val="0"/>
              </a:spcAft>
              <a:buSzPts val="4800"/>
              <a:buNone/>
              <a:defRPr sz="4800" b="1"/>
            </a:lvl2pPr>
            <a:lvl3pPr lvl="2" algn="ctr" rtl="0">
              <a:spcBef>
                <a:spcPts val="0"/>
              </a:spcBef>
              <a:spcAft>
                <a:spcPts val="0"/>
              </a:spcAft>
              <a:buSzPts val="4800"/>
              <a:buNone/>
              <a:defRPr sz="4800" b="1"/>
            </a:lvl3pPr>
            <a:lvl4pPr lvl="3" algn="ctr" rtl="0">
              <a:spcBef>
                <a:spcPts val="0"/>
              </a:spcBef>
              <a:spcAft>
                <a:spcPts val="0"/>
              </a:spcAft>
              <a:buSzPts val="4800"/>
              <a:buNone/>
              <a:defRPr sz="4800" b="1"/>
            </a:lvl4pPr>
            <a:lvl5pPr lvl="4" algn="ctr" rtl="0">
              <a:spcBef>
                <a:spcPts val="0"/>
              </a:spcBef>
              <a:spcAft>
                <a:spcPts val="0"/>
              </a:spcAft>
              <a:buSzPts val="4800"/>
              <a:buNone/>
              <a:defRPr sz="4800" b="1"/>
            </a:lvl5pPr>
            <a:lvl6pPr lvl="5" algn="ctr" rtl="0">
              <a:spcBef>
                <a:spcPts val="0"/>
              </a:spcBef>
              <a:spcAft>
                <a:spcPts val="0"/>
              </a:spcAft>
              <a:buSzPts val="4800"/>
              <a:buNone/>
              <a:defRPr sz="4800" b="1"/>
            </a:lvl6pPr>
            <a:lvl7pPr lvl="6" algn="ctr" rtl="0">
              <a:spcBef>
                <a:spcPts val="0"/>
              </a:spcBef>
              <a:spcAft>
                <a:spcPts val="0"/>
              </a:spcAft>
              <a:buSzPts val="4800"/>
              <a:buNone/>
              <a:defRPr sz="4800" b="1"/>
            </a:lvl7pPr>
            <a:lvl8pPr lvl="7" algn="ctr" rtl="0">
              <a:spcBef>
                <a:spcPts val="0"/>
              </a:spcBef>
              <a:spcAft>
                <a:spcPts val="0"/>
              </a:spcAft>
              <a:buSzPts val="4800"/>
              <a:buNone/>
              <a:defRPr sz="4800" b="1"/>
            </a:lvl8pPr>
            <a:lvl9pPr lvl="8" algn="ctr" rtl="0">
              <a:spcBef>
                <a:spcPts val="0"/>
              </a:spcBef>
              <a:spcAft>
                <a:spcPts val="0"/>
              </a:spcAft>
              <a:buSzPts val="4800"/>
              <a:buNone/>
              <a:defRPr sz="4800" b="1"/>
            </a:lvl9pPr>
          </a:lstStyle>
          <a:p>
            <a:endParaRPr/>
          </a:p>
        </p:txBody>
      </p:sp>
      <p:sp>
        <p:nvSpPr>
          <p:cNvPr id="189" name="Google Shape;189;p3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0" name="Google Shape;190;p37"/>
          <p:cNvSpPr/>
          <p:nvPr/>
        </p:nvSpPr>
        <p:spPr>
          <a:xfrm>
            <a:off x="0" y="6092167"/>
            <a:ext cx="12192000" cy="773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91" name="Google Shape;191;p37"/>
          <p:cNvPicPr preferRelativeResize="0"/>
          <p:nvPr/>
        </p:nvPicPr>
        <p:blipFill>
          <a:blip r:embed="rId3">
            <a:alphaModFix/>
          </a:blip>
          <a:stretch>
            <a:fillRect/>
          </a:stretch>
        </p:blipFill>
        <p:spPr>
          <a:xfrm>
            <a:off x="454767" y="6227367"/>
            <a:ext cx="1168867" cy="454866"/>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1 1 1 1 1">
  <p:cSld name="SECTION_HEADER_1_1_1_1_1_1">
    <p:spTree>
      <p:nvGrpSpPr>
        <p:cNvPr id="1" name="Shape 192"/>
        <p:cNvGrpSpPr/>
        <p:nvPr/>
      </p:nvGrpSpPr>
      <p:grpSpPr>
        <a:xfrm>
          <a:off x="0" y="0"/>
          <a:ext cx="0" cy="0"/>
          <a:chOff x="0" y="0"/>
          <a:chExt cx="0" cy="0"/>
        </a:xfrm>
      </p:grpSpPr>
      <p:pic>
        <p:nvPicPr>
          <p:cNvPr id="193" name="Google Shape;193;p38"/>
          <p:cNvPicPr preferRelativeResize="0"/>
          <p:nvPr/>
        </p:nvPicPr>
        <p:blipFill>
          <a:blip r:embed="rId2">
            <a:alphaModFix/>
          </a:blip>
          <a:stretch>
            <a:fillRect/>
          </a:stretch>
        </p:blipFill>
        <p:spPr>
          <a:xfrm>
            <a:off x="0" y="0"/>
            <a:ext cx="12192005" cy="6858003"/>
          </a:xfrm>
          <a:prstGeom prst="rect">
            <a:avLst/>
          </a:prstGeom>
          <a:noFill/>
          <a:ln>
            <a:noFill/>
          </a:ln>
        </p:spPr>
      </p:pic>
      <p:sp>
        <p:nvSpPr>
          <p:cNvPr id="194" name="Google Shape;194;p38"/>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rtl="0">
              <a:spcBef>
                <a:spcPts val="0"/>
              </a:spcBef>
              <a:spcAft>
                <a:spcPts val="0"/>
              </a:spcAft>
              <a:buClr>
                <a:schemeClr val="lt1"/>
              </a:buClr>
              <a:buSzPts val="4800"/>
              <a:buNone/>
              <a:defRPr sz="4800" b="1">
                <a:solidFill>
                  <a:schemeClr val="lt1"/>
                </a:solidFill>
              </a:defRPr>
            </a:lvl1pPr>
            <a:lvl2pPr lvl="1" algn="ctr" rtl="0">
              <a:spcBef>
                <a:spcPts val="0"/>
              </a:spcBef>
              <a:spcAft>
                <a:spcPts val="0"/>
              </a:spcAft>
              <a:buClr>
                <a:schemeClr val="lt1"/>
              </a:buClr>
              <a:buSzPts val="4800"/>
              <a:buNone/>
              <a:defRPr sz="4800" b="1">
                <a:solidFill>
                  <a:schemeClr val="lt1"/>
                </a:solidFill>
              </a:defRPr>
            </a:lvl2pPr>
            <a:lvl3pPr lvl="2" algn="ctr" rtl="0">
              <a:spcBef>
                <a:spcPts val="0"/>
              </a:spcBef>
              <a:spcAft>
                <a:spcPts val="0"/>
              </a:spcAft>
              <a:buClr>
                <a:schemeClr val="lt1"/>
              </a:buClr>
              <a:buSzPts val="4800"/>
              <a:buNone/>
              <a:defRPr sz="4800" b="1">
                <a:solidFill>
                  <a:schemeClr val="lt1"/>
                </a:solidFill>
              </a:defRPr>
            </a:lvl3pPr>
            <a:lvl4pPr lvl="3" algn="ctr" rtl="0">
              <a:spcBef>
                <a:spcPts val="0"/>
              </a:spcBef>
              <a:spcAft>
                <a:spcPts val="0"/>
              </a:spcAft>
              <a:buClr>
                <a:schemeClr val="lt1"/>
              </a:buClr>
              <a:buSzPts val="4800"/>
              <a:buNone/>
              <a:defRPr sz="4800" b="1">
                <a:solidFill>
                  <a:schemeClr val="lt1"/>
                </a:solidFill>
              </a:defRPr>
            </a:lvl4pPr>
            <a:lvl5pPr lvl="4" algn="ctr" rtl="0">
              <a:spcBef>
                <a:spcPts val="0"/>
              </a:spcBef>
              <a:spcAft>
                <a:spcPts val="0"/>
              </a:spcAft>
              <a:buClr>
                <a:schemeClr val="lt1"/>
              </a:buClr>
              <a:buSzPts val="4800"/>
              <a:buNone/>
              <a:defRPr sz="4800" b="1">
                <a:solidFill>
                  <a:schemeClr val="lt1"/>
                </a:solidFill>
              </a:defRPr>
            </a:lvl5pPr>
            <a:lvl6pPr lvl="5" algn="ctr" rtl="0">
              <a:spcBef>
                <a:spcPts val="0"/>
              </a:spcBef>
              <a:spcAft>
                <a:spcPts val="0"/>
              </a:spcAft>
              <a:buClr>
                <a:schemeClr val="lt1"/>
              </a:buClr>
              <a:buSzPts val="4800"/>
              <a:buNone/>
              <a:defRPr sz="4800" b="1">
                <a:solidFill>
                  <a:schemeClr val="lt1"/>
                </a:solidFill>
              </a:defRPr>
            </a:lvl6pPr>
            <a:lvl7pPr lvl="6" algn="ctr" rtl="0">
              <a:spcBef>
                <a:spcPts val="0"/>
              </a:spcBef>
              <a:spcAft>
                <a:spcPts val="0"/>
              </a:spcAft>
              <a:buClr>
                <a:schemeClr val="lt1"/>
              </a:buClr>
              <a:buSzPts val="4800"/>
              <a:buNone/>
              <a:defRPr sz="4800" b="1">
                <a:solidFill>
                  <a:schemeClr val="lt1"/>
                </a:solidFill>
              </a:defRPr>
            </a:lvl7pPr>
            <a:lvl8pPr lvl="7" algn="ctr" rtl="0">
              <a:spcBef>
                <a:spcPts val="0"/>
              </a:spcBef>
              <a:spcAft>
                <a:spcPts val="0"/>
              </a:spcAft>
              <a:buClr>
                <a:schemeClr val="lt1"/>
              </a:buClr>
              <a:buSzPts val="4800"/>
              <a:buNone/>
              <a:defRPr sz="4800" b="1">
                <a:solidFill>
                  <a:schemeClr val="lt1"/>
                </a:solidFill>
              </a:defRPr>
            </a:lvl8pPr>
            <a:lvl9pPr lvl="8" algn="ctr" rtl="0">
              <a:spcBef>
                <a:spcPts val="0"/>
              </a:spcBef>
              <a:spcAft>
                <a:spcPts val="0"/>
              </a:spcAft>
              <a:buClr>
                <a:schemeClr val="lt1"/>
              </a:buClr>
              <a:buSzPts val="4800"/>
              <a:buNone/>
              <a:defRPr sz="4800" b="1">
                <a:solidFill>
                  <a:schemeClr val="lt1"/>
                </a:solidFill>
              </a:defRPr>
            </a:lvl9pPr>
          </a:lstStyle>
          <a:p>
            <a:endParaRPr/>
          </a:p>
        </p:txBody>
      </p:sp>
      <p:sp>
        <p:nvSpPr>
          <p:cNvPr id="195" name="Google Shape;195;p3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6" name="Google Shape;196;p38"/>
          <p:cNvSpPr/>
          <p:nvPr/>
        </p:nvSpPr>
        <p:spPr>
          <a:xfrm>
            <a:off x="0" y="6092167"/>
            <a:ext cx="12192000" cy="773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197" name="Google Shape;197;p38"/>
          <p:cNvPicPr preferRelativeResize="0"/>
          <p:nvPr/>
        </p:nvPicPr>
        <p:blipFill>
          <a:blip r:embed="rId3">
            <a:alphaModFix/>
          </a:blip>
          <a:stretch>
            <a:fillRect/>
          </a:stretch>
        </p:blipFill>
        <p:spPr>
          <a:xfrm>
            <a:off x="454767" y="6227367"/>
            <a:ext cx="1168867" cy="454866"/>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1 1">
  <p:cSld name="TITLE_AND_BODY_1_1_1">
    <p:spTree>
      <p:nvGrpSpPr>
        <p:cNvPr id="1" name="Shape 198"/>
        <p:cNvGrpSpPr/>
        <p:nvPr/>
      </p:nvGrpSpPr>
      <p:grpSpPr>
        <a:xfrm>
          <a:off x="0" y="0"/>
          <a:ext cx="0" cy="0"/>
          <a:chOff x="0" y="0"/>
          <a:chExt cx="0" cy="0"/>
        </a:xfrm>
      </p:grpSpPr>
      <p:pic>
        <p:nvPicPr>
          <p:cNvPr id="199" name="Google Shape;199;p39"/>
          <p:cNvPicPr preferRelativeResize="0"/>
          <p:nvPr/>
        </p:nvPicPr>
        <p:blipFill>
          <a:blip r:embed="rId2">
            <a:alphaModFix/>
          </a:blip>
          <a:stretch>
            <a:fillRect/>
          </a:stretch>
        </p:blipFill>
        <p:spPr>
          <a:xfrm>
            <a:off x="0" y="0"/>
            <a:ext cx="12192005" cy="6858003"/>
          </a:xfrm>
          <a:prstGeom prst="rect">
            <a:avLst/>
          </a:prstGeom>
          <a:noFill/>
          <a:ln>
            <a:noFill/>
          </a:ln>
        </p:spPr>
      </p:pic>
      <p:sp>
        <p:nvSpPr>
          <p:cNvPr id="200" name="Google Shape;200;p39"/>
          <p:cNvSpPr txBox="1">
            <a:spLocks noGrp="1"/>
          </p:cNvSpPr>
          <p:nvPr>
            <p:ph type="title"/>
          </p:nvPr>
        </p:nvSpPr>
        <p:spPr>
          <a:xfrm>
            <a:off x="1858967" y="1910567"/>
            <a:ext cx="5173500" cy="1848900"/>
          </a:xfrm>
          <a:prstGeom prst="rect">
            <a:avLst/>
          </a:prstGeom>
        </p:spPr>
        <p:txBody>
          <a:bodyPr spcFirstLastPara="1" wrap="square" lIns="121900" tIns="121900" rIns="121900" bIns="121900" anchor="b" anchorCtr="0">
            <a:normAutofit/>
          </a:bodyPr>
          <a:lstStyle>
            <a:lvl1pPr lvl="0" rtl="0">
              <a:spcBef>
                <a:spcPts val="0"/>
              </a:spcBef>
              <a:spcAft>
                <a:spcPts val="0"/>
              </a:spcAft>
              <a:buClr>
                <a:srgbClr val="673785"/>
              </a:buClr>
              <a:buSzPts val="4300"/>
              <a:buNone/>
              <a:defRPr sz="4300" b="1">
                <a:solidFill>
                  <a:srgbClr val="673785"/>
                </a:solidFill>
              </a:defRPr>
            </a:lvl1pPr>
            <a:lvl2pPr lvl="1" rtl="0">
              <a:spcBef>
                <a:spcPts val="0"/>
              </a:spcBef>
              <a:spcAft>
                <a:spcPts val="0"/>
              </a:spcAft>
              <a:buClr>
                <a:srgbClr val="673785"/>
              </a:buClr>
              <a:buSzPts val="4300"/>
              <a:buNone/>
              <a:defRPr sz="4300" b="1">
                <a:solidFill>
                  <a:srgbClr val="673785"/>
                </a:solidFill>
              </a:defRPr>
            </a:lvl2pPr>
            <a:lvl3pPr lvl="2" rtl="0">
              <a:spcBef>
                <a:spcPts val="0"/>
              </a:spcBef>
              <a:spcAft>
                <a:spcPts val="0"/>
              </a:spcAft>
              <a:buClr>
                <a:srgbClr val="673785"/>
              </a:buClr>
              <a:buSzPts val="4300"/>
              <a:buNone/>
              <a:defRPr sz="4300" b="1">
                <a:solidFill>
                  <a:srgbClr val="673785"/>
                </a:solidFill>
              </a:defRPr>
            </a:lvl3pPr>
            <a:lvl4pPr lvl="3" rtl="0">
              <a:spcBef>
                <a:spcPts val="0"/>
              </a:spcBef>
              <a:spcAft>
                <a:spcPts val="0"/>
              </a:spcAft>
              <a:buClr>
                <a:srgbClr val="673785"/>
              </a:buClr>
              <a:buSzPts val="4300"/>
              <a:buNone/>
              <a:defRPr sz="4300" b="1">
                <a:solidFill>
                  <a:srgbClr val="673785"/>
                </a:solidFill>
              </a:defRPr>
            </a:lvl4pPr>
            <a:lvl5pPr lvl="4" rtl="0">
              <a:spcBef>
                <a:spcPts val="0"/>
              </a:spcBef>
              <a:spcAft>
                <a:spcPts val="0"/>
              </a:spcAft>
              <a:buClr>
                <a:srgbClr val="673785"/>
              </a:buClr>
              <a:buSzPts val="4300"/>
              <a:buNone/>
              <a:defRPr sz="4300" b="1">
                <a:solidFill>
                  <a:srgbClr val="673785"/>
                </a:solidFill>
              </a:defRPr>
            </a:lvl5pPr>
            <a:lvl6pPr lvl="5" rtl="0">
              <a:spcBef>
                <a:spcPts val="0"/>
              </a:spcBef>
              <a:spcAft>
                <a:spcPts val="0"/>
              </a:spcAft>
              <a:buClr>
                <a:srgbClr val="673785"/>
              </a:buClr>
              <a:buSzPts val="4300"/>
              <a:buNone/>
              <a:defRPr sz="4300" b="1">
                <a:solidFill>
                  <a:srgbClr val="673785"/>
                </a:solidFill>
              </a:defRPr>
            </a:lvl6pPr>
            <a:lvl7pPr lvl="6" rtl="0">
              <a:spcBef>
                <a:spcPts val="0"/>
              </a:spcBef>
              <a:spcAft>
                <a:spcPts val="0"/>
              </a:spcAft>
              <a:buClr>
                <a:srgbClr val="673785"/>
              </a:buClr>
              <a:buSzPts val="4300"/>
              <a:buNone/>
              <a:defRPr sz="4300" b="1">
                <a:solidFill>
                  <a:srgbClr val="673785"/>
                </a:solidFill>
              </a:defRPr>
            </a:lvl7pPr>
            <a:lvl8pPr lvl="7" rtl="0">
              <a:spcBef>
                <a:spcPts val="0"/>
              </a:spcBef>
              <a:spcAft>
                <a:spcPts val="0"/>
              </a:spcAft>
              <a:buClr>
                <a:srgbClr val="673785"/>
              </a:buClr>
              <a:buSzPts val="4300"/>
              <a:buNone/>
              <a:defRPr sz="4300" b="1">
                <a:solidFill>
                  <a:srgbClr val="673785"/>
                </a:solidFill>
              </a:defRPr>
            </a:lvl8pPr>
            <a:lvl9pPr lvl="8" rtl="0">
              <a:spcBef>
                <a:spcPts val="0"/>
              </a:spcBef>
              <a:spcAft>
                <a:spcPts val="0"/>
              </a:spcAft>
              <a:buClr>
                <a:srgbClr val="673785"/>
              </a:buClr>
              <a:buSzPts val="4300"/>
              <a:buNone/>
              <a:defRPr sz="4300" b="1">
                <a:solidFill>
                  <a:srgbClr val="673785"/>
                </a:solidFill>
              </a:defRPr>
            </a:lvl9pPr>
          </a:lstStyle>
          <a:p>
            <a:endParaRPr/>
          </a:p>
        </p:txBody>
      </p:sp>
      <p:sp>
        <p:nvSpPr>
          <p:cNvPr id="201" name="Google Shape;201;p39"/>
          <p:cNvSpPr txBox="1">
            <a:spLocks noGrp="1"/>
          </p:cNvSpPr>
          <p:nvPr>
            <p:ph type="body" idx="1"/>
          </p:nvPr>
        </p:nvSpPr>
        <p:spPr>
          <a:xfrm>
            <a:off x="1859100" y="3759367"/>
            <a:ext cx="4278000" cy="2129700"/>
          </a:xfrm>
          <a:prstGeom prst="rect">
            <a:avLst/>
          </a:prstGeom>
        </p:spPr>
        <p:txBody>
          <a:bodyPr spcFirstLastPara="1" wrap="square" lIns="121900" tIns="121900" rIns="121900" bIns="121900" anchor="t" anchorCtr="0">
            <a:normAutofit/>
          </a:bodyPr>
          <a:lstStyle>
            <a:lvl1pPr marL="457200" lvl="0" indent="-311150" rtl="0">
              <a:spcBef>
                <a:spcPts val="0"/>
              </a:spcBef>
              <a:spcAft>
                <a:spcPts val="0"/>
              </a:spcAft>
              <a:buClr>
                <a:srgbClr val="673785"/>
              </a:buClr>
              <a:buSzPts val="1300"/>
              <a:buChar char="●"/>
              <a:defRPr sz="1300">
                <a:solidFill>
                  <a:srgbClr val="673785"/>
                </a:solidFill>
              </a:defRPr>
            </a:lvl1pPr>
            <a:lvl2pPr marL="914400" lvl="1" indent="-311150" rtl="0">
              <a:spcBef>
                <a:spcPts val="0"/>
              </a:spcBef>
              <a:spcAft>
                <a:spcPts val="0"/>
              </a:spcAft>
              <a:buClr>
                <a:srgbClr val="673785"/>
              </a:buClr>
              <a:buSzPts val="1300"/>
              <a:buChar char="○"/>
              <a:defRPr sz="1300">
                <a:solidFill>
                  <a:srgbClr val="673785"/>
                </a:solidFill>
              </a:defRPr>
            </a:lvl2pPr>
            <a:lvl3pPr marL="1371600" lvl="2" indent="-311150" rtl="0">
              <a:spcBef>
                <a:spcPts val="0"/>
              </a:spcBef>
              <a:spcAft>
                <a:spcPts val="0"/>
              </a:spcAft>
              <a:buClr>
                <a:srgbClr val="673785"/>
              </a:buClr>
              <a:buSzPts val="1300"/>
              <a:buChar char="■"/>
              <a:defRPr sz="1300">
                <a:solidFill>
                  <a:srgbClr val="673785"/>
                </a:solidFill>
              </a:defRPr>
            </a:lvl3pPr>
            <a:lvl4pPr marL="1828800" lvl="3" indent="-311150" rtl="0">
              <a:spcBef>
                <a:spcPts val="0"/>
              </a:spcBef>
              <a:spcAft>
                <a:spcPts val="0"/>
              </a:spcAft>
              <a:buClr>
                <a:srgbClr val="673785"/>
              </a:buClr>
              <a:buSzPts val="1300"/>
              <a:buChar char="●"/>
              <a:defRPr sz="1300">
                <a:solidFill>
                  <a:srgbClr val="673785"/>
                </a:solidFill>
              </a:defRPr>
            </a:lvl4pPr>
            <a:lvl5pPr marL="2286000" lvl="4" indent="-311150" rtl="0">
              <a:spcBef>
                <a:spcPts val="0"/>
              </a:spcBef>
              <a:spcAft>
                <a:spcPts val="0"/>
              </a:spcAft>
              <a:buClr>
                <a:srgbClr val="673785"/>
              </a:buClr>
              <a:buSzPts val="1300"/>
              <a:buChar char="○"/>
              <a:defRPr sz="1300">
                <a:solidFill>
                  <a:srgbClr val="673785"/>
                </a:solidFill>
              </a:defRPr>
            </a:lvl5pPr>
            <a:lvl6pPr marL="2743200" lvl="5" indent="-311150" rtl="0">
              <a:spcBef>
                <a:spcPts val="0"/>
              </a:spcBef>
              <a:spcAft>
                <a:spcPts val="0"/>
              </a:spcAft>
              <a:buClr>
                <a:srgbClr val="673785"/>
              </a:buClr>
              <a:buSzPts val="1300"/>
              <a:buChar char="■"/>
              <a:defRPr sz="1300">
                <a:solidFill>
                  <a:srgbClr val="673785"/>
                </a:solidFill>
              </a:defRPr>
            </a:lvl6pPr>
            <a:lvl7pPr marL="3200400" lvl="6" indent="-311150" rtl="0">
              <a:spcBef>
                <a:spcPts val="0"/>
              </a:spcBef>
              <a:spcAft>
                <a:spcPts val="0"/>
              </a:spcAft>
              <a:buClr>
                <a:srgbClr val="673785"/>
              </a:buClr>
              <a:buSzPts val="1300"/>
              <a:buChar char="●"/>
              <a:defRPr sz="1300">
                <a:solidFill>
                  <a:srgbClr val="673785"/>
                </a:solidFill>
              </a:defRPr>
            </a:lvl7pPr>
            <a:lvl8pPr marL="3657600" lvl="7" indent="-311150" rtl="0">
              <a:spcBef>
                <a:spcPts val="0"/>
              </a:spcBef>
              <a:spcAft>
                <a:spcPts val="0"/>
              </a:spcAft>
              <a:buClr>
                <a:srgbClr val="673785"/>
              </a:buClr>
              <a:buSzPts val="1300"/>
              <a:buChar char="○"/>
              <a:defRPr sz="1300">
                <a:solidFill>
                  <a:srgbClr val="673785"/>
                </a:solidFill>
              </a:defRPr>
            </a:lvl8pPr>
            <a:lvl9pPr marL="4114800" lvl="8" indent="-311150" rtl="0">
              <a:spcBef>
                <a:spcPts val="0"/>
              </a:spcBef>
              <a:spcAft>
                <a:spcPts val="0"/>
              </a:spcAft>
              <a:buClr>
                <a:srgbClr val="673785"/>
              </a:buClr>
              <a:buSzPts val="1300"/>
              <a:buChar char="■"/>
              <a:defRPr sz="1300">
                <a:solidFill>
                  <a:srgbClr val="673785"/>
                </a:solidFill>
              </a:defRPr>
            </a:lvl9pPr>
          </a:lstStyle>
          <a:p>
            <a:endParaRPr/>
          </a:p>
        </p:txBody>
      </p:sp>
      <p:sp>
        <p:nvSpPr>
          <p:cNvPr id="202" name="Google Shape;202;p39"/>
          <p:cNvSpPr txBox="1">
            <a:spLocks noGrp="1"/>
          </p:cNvSpPr>
          <p:nvPr>
            <p:ph type="sldNum" idx="12"/>
          </p:nvPr>
        </p:nvSpPr>
        <p:spPr>
          <a:xfrm>
            <a:off x="171877" y="6217622"/>
            <a:ext cx="731700" cy="524700"/>
          </a:xfrm>
          <a:prstGeom prst="rect">
            <a:avLst/>
          </a:prstGeom>
        </p:spPr>
        <p:txBody>
          <a:bodyPr spcFirstLastPara="1" wrap="square" lIns="121900" tIns="121900" rIns="121900" bIns="121900" anchor="ctr" anchorCtr="0">
            <a:normAutofit/>
          </a:bodyPr>
          <a:lstStyle>
            <a:lvl1pPr lvl="0" algn="l" rtl="0">
              <a:buNone/>
              <a:defRPr>
                <a:solidFill>
                  <a:schemeClr val="lt1"/>
                </a:solidFill>
              </a:defRPr>
            </a:lvl1pPr>
            <a:lvl2pPr lvl="1" algn="l" rtl="0">
              <a:buNone/>
              <a:defRPr>
                <a:solidFill>
                  <a:schemeClr val="lt1"/>
                </a:solidFill>
              </a:defRPr>
            </a:lvl2pPr>
            <a:lvl3pPr lvl="2" algn="l" rtl="0">
              <a:buNone/>
              <a:defRPr>
                <a:solidFill>
                  <a:schemeClr val="lt1"/>
                </a:solidFill>
              </a:defRPr>
            </a:lvl3pPr>
            <a:lvl4pPr lvl="3" algn="l" rtl="0">
              <a:buNone/>
              <a:defRPr>
                <a:solidFill>
                  <a:schemeClr val="lt1"/>
                </a:solidFill>
              </a:defRPr>
            </a:lvl4pPr>
            <a:lvl5pPr lvl="4" algn="l" rtl="0">
              <a:buNone/>
              <a:defRPr>
                <a:solidFill>
                  <a:schemeClr val="lt1"/>
                </a:solidFill>
              </a:defRPr>
            </a:lvl5pPr>
            <a:lvl6pPr lvl="5" algn="l" rtl="0">
              <a:buNone/>
              <a:defRPr>
                <a:solidFill>
                  <a:schemeClr val="lt1"/>
                </a:solidFill>
              </a:defRPr>
            </a:lvl6pPr>
            <a:lvl7pPr lvl="6" algn="l" rtl="0">
              <a:buNone/>
              <a:defRPr>
                <a:solidFill>
                  <a:schemeClr val="lt1"/>
                </a:solidFill>
              </a:defRPr>
            </a:lvl7pPr>
            <a:lvl8pPr lvl="7" algn="l" rtl="0">
              <a:buNone/>
              <a:defRPr>
                <a:solidFill>
                  <a:schemeClr val="lt1"/>
                </a:solidFill>
              </a:defRPr>
            </a:lvl8pPr>
            <a:lvl9pPr lvl="8" algn="l"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
        <p:nvSpPr>
          <p:cNvPr id="203" name="Google Shape;203;p39"/>
          <p:cNvSpPr txBox="1">
            <a:spLocks noGrp="1"/>
          </p:cNvSpPr>
          <p:nvPr>
            <p:ph type="subTitle" idx="2"/>
          </p:nvPr>
        </p:nvSpPr>
        <p:spPr>
          <a:xfrm>
            <a:off x="1859100" y="1910567"/>
            <a:ext cx="2858100" cy="5247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Clr>
                <a:srgbClr val="673785"/>
              </a:buClr>
              <a:buSzPts val="1100"/>
              <a:buNone/>
              <a:defRPr sz="1100">
                <a:solidFill>
                  <a:srgbClr val="673785"/>
                </a:solidFill>
              </a:defRPr>
            </a:lvl1pPr>
            <a:lvl2pPr lvl="1" rtl="0">
              <a:lnSpc>
                <a:spcPct val="100000"/>
              </a:lnSpc>
              <a:spcBef>
                <a:spcPts val="0"/>
              </a:spcBef>
              <a:spcAft>
                <a:spcPts val="0"/>
              </a:spcAft>
              <a:buClr>
                <a:srgbClr val="673785"/>
              </a:buClr>
              <a:buSzPts val="1100"/>
              <a:buNone/>
              <a:defRPr sz="1100">
                <a:solidFill>
                  <a:srgbClr val="673785"/>
                </a:solidFill>
              </a:defRPr>
            </a:lvl2pPr>
            <a:lvl3pPr lvl="2" rtl="0">
              <a:lnSpc>
                <a:spcPct val="100000"/>
              </a:lnSpc>
              <a:spcBef>
                <a:spcPts val="0"/>
              </a:spcBef>
              <a:spcAft>
                <a:spcPts val="0"/>
              </a:spcAft>
              <a:buClr>
                <a:srgbClr val="673785"/>
              </a:buClr>
              <a:buSzPts val="1100"/>
              <a:buNone/>
              <a:defRPr sz="1100">
                <a:solidFill>
                  <a:srgbClr val="673785"/>
                </a:solidFill>
              </a:defRPr>
            </a:lvl3pPr>
            <a:lvl4pPr lvl="3" rtl="0">
              <a:lnSpc>
                <a:spcPct val="100000"/>
              </a:lnSpc>
              <a:spcBef>
                <a:spcPts val="0"/>
              </a:spcBef>
              <a:spcAft>
                <a:spcPts val="0"/>
              </a:spcAft>
              <a:buClr>
                <a:srgbClr val="673785"/>
              </a:buClr>
              <a:buSzPts val="1100"/>
              <a:buNone/>
              <a:defRPr sz="1100">
                <a:solidFill>
                  <a:srgbClr val="673785"/>
                </a:solidFill>
              </a:defRPr>
            </a:lvl4pPr>
            <a:lvl5pPr lvl="4" rtl="0">
              <a:lnSpc>
                <a:spcPct val="100000"/>
              </a:lnSpc>
              <a:spcBef>
                <a:spcPts val="0"/>
              </a:spcBef>
              <a:spcAft>
                <a:spcPts val="0"/>
              </a:spcAft>
              <a:buClr>
                <a:srgbClr val="673785"/>
              </a:buClr>
              <a:buSzPts val="1100"/>
              <a:buNone/>
              <a:defRPr sz="1100">
                <a:solidFill>
                  <a:srgbClr val="673785"/>
                </a:solidFill>
              </a:defRPr>
            </a:lvl5pPr>
            <a:lvl6pPr lvl="5" rtl="0">
              <a:lnSpc>
                <a:spcPct val="100000"/>
              </a:lnSpc>
              <a:spcBef>
                <a:spcPts val="0"/>
              </a:spcBef>
              <a:spcAft>
                <a:spcPts val="0"/>
              </a:spcAft>
              <a:buClr>
                <a:srgbClr val="673785"/>
              </a:buClr>
              <a:buSzPts val="1100"/>
              <a:buNone/>
              <a:defRPr sz="1100">
                <a:solidFill>
                  <a:srgbClr val="673785"/>
                </a:solidFill>
              </a:defRPr>
            </a:lvl6pPr>
            <a:lvl7pPr lvl="6" rtl="0">
              <a:lnSpc>
                <a:spcPct val="100000"/>
              </a:lnSpc>
              <a:spcBef>
                <a:spcPts val="0"/>
              </a:spcBef>
              <a:spcAft>
                <a:spcPts val="0"/>
              </a:spcAft>
              <a:buClr>
                <a:srgbClr val="673785"/>
              </a:buClr>
              <a:buSzPts val="1100"/>
              <a:buNone/>
              <a:defRPr sz="1100">
                <a:solidFill>
                  <a:srgbClr val="673785"/>
                </a:solidFill>
              </a:defRPr>
            </a:lvl7pPr>
            <a:lvl8pPr lvl="7" rtl="0">
              <a:lnSpc>
                <a:spcPct val="100000"/>
              </a:lnSpc>
              <a:spcBef>
                <a:spcPts val="0"/>
              </a:spcBef>
              <a:spcAft>
                <a:spcPts val="0"/>
              </a:spcAft>
              <a:buClr>
                <a:srgbClr val="673785"/>
              </a:buClr>
              <a:buSzPts val="1100"/>
              <a:buNone/>
              <a:defRPr sz="1100">
                <a:solidFill>
                  <a:srgbClr val="673785"/>
                </a:solidFill>
              </a:defRPr>
            </a:lvl8pPr>
            <a:lvl9pPr lvl="8" rtl="0">
              <a:lnSpc>
                <a:spcPct val="100000"/>
              </a:lnSpc>
              <a:spcBef>
                <a:spcPts val="0"/>
              </a:spcBef>
              <a:spcAft>
                <a:spcPts val="0"/>
              </a:spcAft>
              <a:buClr>
                <a:srgbClr val="673785"/>
              </a:buClr>
              <a:buSzPts val="1100"/>
              <a:buNone/>
              <a:defRPr sz="1100">
                <a:solidFill>
                  <a:srgbClr val="673785"/>
                </a:solidFill>
              </a:defRPr>
            </a:lvl9pPr>
          </a:lstStyle>
          <a:p>
            <a:endParaRPr/>
          </a:p>
        </p:txBody>
      </p:sp>
      <p:pic>
        <p:nvPicPr>
          <p:cNvPr id="204" name="Google Shape;204;p39"/>
          <p:cNvPicPr preferRelativeResize="0"/>
          <p:nvPr/>
        </p:nvPicPr>
        <p:blipFill>
          <a:blip r:embed="rId3">
            <a:alphaModFix/>
          </a:blip>
          <a:stretch>
            <a:fillRect/>
          </a:stretch>
        </p:blipFill>
        <p:spPr>
          <a:xfrm>
            <a:off x="10654033" y="504354"/>
            <a:ext cx="1045767" cy="1002471"/>
          </a:xfrm>
          <a:prstGeom prst="rect">
            <a:avLst/>
          </a:prstGeom>
          <a:noFill/>
          <a:ln>
            <a:noFill/>
          </a:ln>
        </p:spPr>
      </p:pic>
      <p:sp>
        <p:nvSpPr>
          <p:cNvPr id="205" name="Google Shape;205;p39"/>
          <p:cNvSpPr/>
          <p:nvPr/>
        </p:nvSpPr>
        <p:spPr>
          <a:xfrm>
            <a:off x="0" y="6092167"/>
            <a:ext cx="12192000" cy="773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06" name="Google Shape;206;p39"/>
          <p:cNvPicPr preferRelativeResize="0"/>
          <p:nvPr/>
        </p:nvPicPr>
        <p:blipFill>
          <a:blip r:embed="rId4">
            <a:alphaModFix/>
          </a:blip>
          <a:stretch>
            <a:fillRect/>
          </a:stretch>
        </p:blipFill>
        <p:spPr>
          <a:xfrm>
            <a:off x="454767" y="6227367"/>
            <a:ext cx="1168867" cy="45486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1 1 1 1">
  <p:cSld name="TITLE_AND_BODY_1_1_1_1_1">
    <p:spTree>
      <p:nvGrpSpPr>
        <p:cNvPr id="1" name="Shape 207"/>
        <p:cNvGrpSpPr/>
        <p:nvPr/>
      </p:nvGrpSpPr>
      <p:grpSpPr>
        <a:xfrm>
          <a:off x="0" y="0"/>
          <a:ext cx="0" cy="0"/>
          <a:chOff x="0" y="0"/>
          <a:chExt cx="0" cy="0"/>
        </a:xfrm>
      </p:grpSpPr>
      <p:pic>
        <p:nvPicPr>
          <p:cNvPr id="208" name="Google Shape;208;p40"/>
          <p:cNvPicPr preferRelativeResize="0"/>
          <p:nvPr/>
        </p:nvPicPr>
        <p:blipFill>
          <a:blip r:embed="rId2">
            <a:alphaModFix/>
          </a:blip>
          <a:stretch>
            <a:fillRect/>
          </a:stretch>
        </p:blipFill>
        <p:spPr>
          <a:xfrm>
            <a:off x="0" y="0"/>
            <a:ext cx="12192005" cy="6858003"/>
          </a:xfrm>
          <a:prstGeom prst="rect">
            <a:avLst/>
          </a:prstGeom>
          <a:noFill/>
          <a:ln>
            <a:noFill/>
          </a:ln>
        </p:spPr>
      </p:pic>
      <p:sp>
        <p:nvSpPr>
          <p:cNvPr id="209" name="Google Shape;209;p40"/>
          <p:cNvSpPr txBox="1">
            <a:spLocks noGrp="1"/>
          </p:cNvSpPr>
          <p:nvPr>
            <p:ph type="title"/>
          </p:nvPr>
        </p:nvSpPr>
        <p:spPr>
          <a:xfrm>
            <a:off x="1858967" y="1910567"/>
            <a:ext cx="5173500" cy="1848900"/>
          </a:xfrm>
          <a:prstGeom prst="rect">
            <a:avLst/>
          </a:prstGeom>
        </p:spPr>
        <p:txBody>
          <a:bodyPr spcFirstLastPara="1" wrap="square" lIns="121900" tIns="121900" rIns="121900" bIns="121900" anchor="b" anchorCtr="0">
            <a:normAutofit/>
          </a:bodyPr>
          <a:lstStyle>
            <a:lvl1pPr lvl="0" rtl="0">
              <a:spcBef>
                <a:spcPts val="0"/>
              </a:spcBef>
              <a:spcAft>
                <a:spcPts val="0"/>
              </a:spcAft>
              <a:buClr>
                <a:srgbClr val="673785"/>
              </a:buClr>
              <a:buSzPts val="4300"/>
              <a:buNone/>
              <a:defRPr sz="4300" b="1">
                <a:solidFill>
                  <a:srgbClr val="673785"/>
                </a:solidFill>
              </a:defRPr>
            </a:lvl1pPr>
            <a:lvl2pPr lvl="1" rtl="0">
              <a:spcBef>
                <a:spcPts val="0"/>
              </a:spcBef>
              <a:spcAft>
                <a:spcPts val="0"/>
              </a:spcAft>
              <a:buClr>
                <a:srgbClr val="673785"/>
              </a:buClr>
              <a:buSzPts val="4300"/>
              <a:buNone/>
              <a:defRPr sz="4300" b="1">
                <a:solidFill>
                  <a:srgbClr val="673785"/>
                </a:solidFill>
              </a:defRPr>
            </a:lvl2pPr>
            <a:lvl3pPr lvl="2" rtl="0">
              <a:spcBef>
                <a:spcPts val="0"/>
              </a:spcBef>
              <a:spcAft>
                <a:spcPts val="0"/>
              </a:spcAft>
              <a:buClr>
                <a:srgbClr val="673785"/>
              </a:buClr>
              <a:buSzPts val="4300"/>
              <a:buNone/>
              <a:defRPr sz="4300" b="1">
                <a:solidFill>
                  <a:srgbClr val="673785"/>
                </a:solidFill>
              </a:defRPr>
            </a:lvl3pPr>
            <a:lvl4pPr lvl="3" rtl="0">
              <a:spcBef>
                <a:spcPts val="0"/>
              </a:spcBef>
              <a:spcAft>
                <a:spcPts val="0"/>
              </a:spcAft>
              <a:buClr>
                <a:srgbClr val="673785"/>
              </a:buClr>
              <a:buSzPts val="4300"/>
              <a:buNone/>
              <a:defRPr sz="4300" b="1">
                <a:solidFill>
                  <a:srgbClr val="673785"/>
                </a:solidFill>
              </a:defRPr>
            </a:lvl4pPr>
            <a:lvl5pPr lvl="4" rtl="0">
              <a:spcBef>
                <a:spcPts val="0"/>
              </a:spcBef>
              <a:spcAft>
                <a:spcPts val="0"/>
              </a:spcAft>
              <a:buClr>
                <a:srgbClr val="673785"/>
              </a:buClr>
              <a:buSzPts val="4300"/>
              <a:buNone/>
              <a:defRPr sz="4300" b="1">
                <a:solidFill>
                  <a:srgbClr val="673785"/>
                </a:solidFill>
              </a:defRPr>
            </a:lvl5pPr>
            <a:lvl6pPr lvl="5" rtl="0">
              <a:spcBef>
                <a:spcPts val="0"/>
              </a:spcBef>
              <a:spcAft>
                <a:spcPts val="0"/>
              </a:spcAft>
              <a:buClr>
                <a:srgbClr val="673785"/>
              </a:buClr>
              <a:buSzPts val="4300"/>
              <a:buNone/>
              <a:defRPr sz="4300" b="1">
                <a:solidFill>
                  <a:srgbClr val="673785"/>
                </a:solidFill>
              </a:defRPr>
            </a:lvl6pPr>
            <a:lvl7pPr lvl="6" rtl="0">
              <a:spcBef>
                <a:spcPts val="0"/>
              </a:spcBef>
              <a:spcAft>
                <a:spcPts val="0"/>
              </a:spcAft>
              <a:buClr>
                <a:srgbClr val="673785"/>
              </a:buClr>
              <a:buSzPts val="4300"/>
              <a:buNone/>
              <a:defRPr sz="4300" b="1">
                <a:solidFill>
                  <a:srgbClr val="673785"/>
                </a:solidFill>
              </a:defRPr>
            </a:lvl7pPr>
            <a:lvl8pPr lvl="7" rtl="0">
              <a:spcBef>
                <a:spcPts val="0"/>
              </a:spcBef>
              <a:spcAft>
                <a:spcPts val="0"/>
              </a:spcAft>
              <a:buClr>
                <a:srgbClr val="673785"/>
              </a:buClr>
              <a:buSzPts val="4300"/>
              <a:buNone/>
              <a:defRPr sz="4300" b="1">
                <a:solidFill>
                  <a:srgbClr val="673785"/>
                </a:solidFill>
              </a:defRPr>
            </a:lvl8pPr>
            <a:lvl9pPr lvl="8" rtl="0">
              <a:spcBef>
                <a:spcPts val="0"/>
              </a:spcBef>
              <a:spcAft>
                <a:spcPts val="0"/>
              </a:spcAft>
              <a:buClr>
                <a:srgbClr val="673785"/>
              </a:buClr>
              <a:buSzPts val="4300"/>
              <a:buNone/>
              <a:defRPr sz="4300" b="1">
                <a:solidFill>
                  <a:srgbClr val="673785"/>
                </a:solidFill>
              </a:defRPr>
            </a:lvl9pPr>
          </a:lstStyle>
          <a:p>
            <a:endParaRPr/>
          </a:p>
        </p:txBody>
      </p:sp>
      <p:sp>
        <p:nvSpPr>
          <p:cNvPr id="210" name="Google Shape;210;p40"/>
          <p:cNvSpPr txBox="1">
            <a:spLocks noGrp="1"/>
          </p:cNvSpPr>
          <p:nvPr>
            <p:ph type="body" idx="1"/>
          </p:nvPr>
        </p:nvSpPr>
        <p:spPr>
          <a:xfrm>
            <a:off x="1859100" y="3759367"/>
            <a:ext cx="4278000" cy="2129700"/>
          </a:xfrm>
          <a:prstGeom prst="rect">
            <a:avLst/>
          </a:prstGeom>
        </p:spPr>
        <p:txBody>
          <a:bodyPr spcFirstLastPara="1" wrap="square" lIns="121900" tIns="121900" rIns="121900" bIns="121900" anchor="t" anchorCtr="0">
            <a:normAutofit/>
          </a:bodyPr>
          <a:lstStyle>
            <a:lvl1pPr marL="457200" lvl="0" indent="-311150" rtl="0">
              <a:spcBef>
                <a:spcPts val="0"/>
              </a:spcBef>
              <a:spcAft>
                <a:spcPts val="0"/>
              </a:spcAft>
              <a:buClr>
                <a:srgbClr val="673785"/>
              </a:buClr>
              <a:buSzPts val="1300"/>
              <a:buChar char="●"/>
              <a:defRPr sz="1300">
                <a:solidFill>
                  <a:srgbClr val="673785"/>
                </a:solidFill>
              </a:defRPr>
            </a:lvl1pPr>
            <a:lvl2pPr marL="914400" lvl="1" indent="-311150" rtl="0">
              <a:spcBef>
                <a:spcPts val="0"/>
              </a:spcBef>
              <a:spcAft>
                <a:spcPts val="0"/>
              </a:spcAft>
              <a:buClr>
                <a:srgbClr val="673785"/>
              </a:buClr>
              <a:buSzPts val="1300"/>
              <a:buChar char="○"/>
              <a:defRPr sz="1300">
                <a:solidFill>
                  <a:srgbClr val="673785"/>
                </a:solidFill>
              </a:defRPr>
            </a:lvl2pPr>
            <a:lvl3pPr marL="1371600" lvl="2" indent="-311150" rtl="0">
              <a:spcBef>
                <a:spcPts val="0"/>
              </a:spcBef>
              <a:spcAft>
                <a:spcPts val="0"/>
              </a:spcAft>
              <a:buClr>
                <a:srgbClr val="673785"/>
              </a:buClr>
              <a:buSzPts val="1300"/>
              <a:buChar char="■"/>
              <a:defRPr sz="1300">
                <a:solidFill>
                  <a:srgbClr val="673785"/>
                </a:solidFill>
              </a:defRPr>
            </a:lvl3pPr>
            <a:lvl4pPr marL="1828800" lvl="3" indent="-311150" rtl="0">
              <a:spcBef>
                <a:spcPts val="0"/>
              </a:spcBef>
              <a:spcAft>
                <a:spcPts val="0"/>
              </a:spcAft>
              <a:buClr>
                <a:srgbClr val="673785"/>
              </a:buClr>
              <a:buSzPts val="1300"/>
              <a:buChar char="●"/>
              <a:defRPr sz="1300">
                <a:solidFill>
                  <a:srgbClr val="673785"/>
                </a:solidFill>
              </a:defRPr>
            </a:lvl4pPr>
            <a:lvl5pPr marL="2286000" lvl="4" indent="-311150" rtl="0">
              <a:spcBef>
                <a:spcPts val="0"/>
              </a:spcBef>
              <a:spcAft>
                <a:spcPts val="0"/>
              </a:spcAft>
              <a:buClr>
                <a:srgbClr val="673785"/>
              </a:buClr>
              <a:buSzPts val="1300"/>
              <a:buChar char="○"/>
              <a:defRPr sz="1300">
                <a:solidFill>
                  <a:srgbClr val="673785"/>
                </a:solidFill>
              </a:defRPr>
            </a:lvl5pPr>
            <a:lvl6pPr marL="2743200" lvl="5" indent="-311150" rtl="0">
              <a:spcBef>
                <a:spcPts val="0"/>
              </a:spcBef>
              <a:spcAft>
                <a:spcPts val="0"/>
              </a:spcAft>
              <a:buClr>
                <a:srgbClr val="673785"/>
              </a:buClr>
              <a:buSzPts val="1300"/>
              <a:buChar char="■"/>
              <a:defRPr sz="1300">
                <a:solidFill>
                  <a:srgbClr val="673785"/>
                </a:solidFill>
              </a:defRPr>
            </a:lvl6pPr>
            <a:lvl7pPr marL="3200400" lvl="6" indent="-311150" rtl="0">
              <a:spcBef>
                <a:spcPts val="0"/>
              </a:spcBef>
              <a:spcAft>
                <a:spcPts val="0"/>
              </a:spcAft>
              <a:buClr>
                <a:srgbClr val="673785"/>
              </a:buClr>
              <a:buSzPts val="1300"/>
              <a:buChar char="●"/>
              <a:defRPr sz="1300">
                <a:solidFill>
                  <a:srgbClr val="673785"/>
                </a:solidFill>
              </a:defRPr>
            </a:lvl7pPr>
            <a:lvl8pPr marL="3657600" lvl="7" indent="-311150" rtl="0">
              <a:spcBef>
                <a:spcPts val="0"/>
              </a:spcBef>
              <a:spcAft>
                <a:spcPts val="0"/>
              </a:spcAft>
              <a:buClr>
                <a:srgbClr val="673785"/>
              </a:buClr>
              <a:buSzPts val="1300"/>
              <a:buChar char="○"/>
              <a:defRPr sz="1300">
                <a:solidFill>
                  <a:srgbClr val="673785"/>
                </a:solidFill>
              </a:defRPr>
            </a:lvl8pPr>
            <a:lvl9pPr marL="4114800" lvl="8" indent="-311150" rtl="0">
              <a:spcBef>
                <a:spcPts val="0"/>
              </a:spcBef>
              <a:spcAft>
                <a:spcPts val="0"/>
              </a:spcAft>
              <a:buClr>
                <a:srgbClr val="673785"/>
              </a:buClr>
              <a:buSzPts val="1300"/>
              <a:buChar char="■"/>
              <a:defRPr sz="1300">
                <a:solidFill>
                  <a:srgbClr val="673785"/>
                </a:solidFill>
              </a:defRPr>
            </a:lvl9pPr>
          </a:lstStyle>
          <a:p>
            <a:endParaRPr/>
          </a:p>
        </p:txBody>
      </p:sp>
      <p:sp>
        <p:nvSpPr>
          <p:cNvPr id="211" name="Google Shape;211;p40"/>
          <p:cNvSpPr txBox="1">
            <a:spLocks noGrp="1"/>
          </p:cNvSpPr>
          <p:nvPr>
            <p:ph type="sldNum" idx="12"/>
          </p:nvPr>
        </p:nvSpPr>
        <p:spPr>
          <a:xfrm>
            <a:off x="171877" y="6217622"/>
            <a:ext cx="731700" cy="524700"/>
          </a:xfrm>
          <a:prstGeom prst="rect">
            <a:avLst/>
          </a:prstGeom>
        </p:spPr>
        <p:txBody>
          <a:bodyPr spcFirstLastPara="1" wrap="square" lIns="121900" tIns="121900" rIns="121900" bIns="121900" anchor="ctr" anchorCtr="0">
            <a:normAutofit/>
          </a:bodyPr>
          <a:lstStyle>
            <a:lvl1pPr lvl="0" algn="l" rtl="0">
              <a:buNone/>
              <a:defRPr>
                <a:solidFill>
                  <a:schemeClr val="lt1"/>
                </a:solidFill>
              </a:defRPr>
            </a:lvl1pPr>
            <a:lvl2pPr lvl="1" algn="l" rtl="0">
              <a:buNone/>
              <a:defRPr>
                <a:solidFill>
                  <a:schemeClr val="lt1"/>
                </a:solidFill>
              </a:defRPr>
            </a:lvl2pPr>
            <a:lvl3pPr lvl="2" algn="l" rtl="0">
              <a:buNone/>
              <a:defRPr>
                <a:solidFill>
                  <a:schemeClr val="lt1"/>
                </a:solidFill>
              </a:defRPr>
            </a:lvl3pPr>
            <a:lvl4pPr lvl="3" algn="l" rtl="0">
              <a:buNone/>
              <a:defRPr>
                <a:solidFill>
                  <a:schemeClr val="lt1"/>
                </a:solidFill>
              </a:defRPr>
            </a:lvl4pPr>
            <a:lvl5pPr lvl="4" algn="l" rtl="0">
              <a:buNone/>
              <a:defRPr>
                <a:solidFill>
                  <a:schemeClr val="lt1"/>
                </a:solidFill>
              </a:defRPr>
            </a:lvl5pPr>
            <a:lvl6pPr lvl="5" algn="l" rtl="0">
              <a:buNone/>
              <a:defRPr>
                <a:solidFill>
                  <a:schemeClr val="lt1"/>
                </a:solidFill>
              </a:defRPr>
            </a:lvl6pPr>
            <a:lvl7pPr lvl="6" algn="l" rtl="0">
              <a:buNone/>
              <a:defRPr>
                <a:solidFill>
                  <a:schemeClr val="lt1"/>
                </a:solidFill>
              </a:defRPr>
            </a:lvl7pPr>
            <a:lvl8pPr lvl="7" algn="l" rtl="0">
              <a:buNone/>
              <a:defRPr>
                <a:solidFill>
                  <a:schemeClr val="lt1"/>
                </a:solidFill>
              </a:defRPr>
            </a:lvl8pPr>
            <a:lvl9pPr lvl="8" algn="l" rtl="0">
              <a:buNone/>
              <a:defRPr>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
        <p:nvSpPr>
          <p:cNvPr id="212" name="Google Shape;212;p40"/>
          <p:cNvSpPr txBox="1">
            <a:spLocks noGrp="1"/>
          </p:cNvSpPr>
          <p:nvPr>
            <p:ph type="subTitle" idx="2"/>
          </p:nvPr>
        </p:nvSpPr>
        <p:spPr>
          <a:xfrm>
            <a:off x="1859100" y="1910567"/>
            <a:ext cx="2858100" cy="524700"/>
          </a:xfrm>
          <a:prstGeom prst="rect">
            <a:avLst/>
          </a:prstGeom>
        </p:spPr>
        <p:txBody>
          <a:bodyPr spcFirstLastPara="1" wrap="square" lIns="121900" tIns="121900" rIns="121900" bIns="121900" anchor="t" anchorCtr="0">
            <a:normAutofit/>
          </a:bodyPr>
          <a:lstStyle>
            <a:lvl1pPr lvl="0" rtl="0">
              <a:lnSpc>
                <a:spcPct val="100000"/>
              </a:lnSpc>
              <a:spcBef>
                <a:spcPts val="0"/>
              </a:spcBef>
              <a:spcAft>
                <a:spcPts val="0"/>
              </a:spcAft>
              <a:buClr>
                <a:srgbClr val="673785"/>
              </a:buClr>
              <a:buSzPts val="1100"/>
              <a:buNone/>
              <a:defRPr sz="1100">
                <a:solidFill>
                  <a:srgbClr val="673785"/>
                </a:solidFill>
              </a:defRPr>
            </a:lvl1pPr>
            <a:lvl2pPr lvl="1" rtl="0">
              <a:lnSpc>
                <a:spcPct val="100000"/>
              </a:lnSpc>
              <a:spcBef>
                <a:spcPts val="0"/>
              </a:spcBef>
              <a:spcAft>
                <a:spcPts val="0"/>
              </a:spcAft>
              <a:buClr>
                <a:srgbClr val="673785"/>
              </a:buClr>
              <a:buSzPts val="1100"/>
              <a:buNone/>
              <a:defRPr sz="1100">
                <a:solidFill>
                  <a:srgbClr val="673785"/>
                </a:solidFill>
              </a:defRPr>
            </a:lvl2pPr>
            <a:lvl3pPr lvl="2" rtl="0">
              <a:lnSpc>
                <a:spcPct val="100000"/>
              </a:lnSpc>
              <a:spcBef>
                <a:spcPts val="0"/>
              </a:spcBef>
              <a:spcAft>
                <a:spcPts val="0"/>
              </a:spcAft>
              <a:buClr>
                <a:srgbClr val="673785"/>
              </a:buClr>
              <a:buSzPts val="1100"/>
              <a:buNone/>
              <a:defRPr sz="1100">
                <a:solidFill>
                  <a:srgbClr val="673785"/>
                </a:solidFill>
              </a:defRPr>
            </a:lvl3pPr>
            <a:lvl4pPr lvl="3" rtl="0">
              <a:lnSpc>
                <a:spcPct val="100000"/>
              </a:lnSpc>
              <a:spcBef>
                <a:spcPts val="0"/>
              </a:spcBef>
              <a:spcAft>
                <a:spcPts val="0"/>
              </a:spcAft>
              <a:buClr>
                <a:srgbClr val="673785"/>
              </a:buClr>
              <a:buSzPts val="1100"/>
              <a:buNone/>
              <a:defRPr sz="1100">
                <a:solidFill>
                  <a:srgbClr val="673785"/>
                </a:solidFill>
              </a:defRPr>
            </a:lvl4pPr>
            <a:lvl5pPr lvl="4" rtl="0">
              <a:lnSpc>
                <a:spcPct val="100000"/>
              </a:lnSpc>
              <a:spcBef>
                <a:spcPts val="0"/>
              </a:spcBef>
              <a:spcAft>
                <a:spcPts val="0"/>
              </a:spcAft>
              <a:buClr>
                <a:srgbClr val="673785"/>
              </a:buClr>
              <a:buSzPts val="1100"/>
              <a:buNone/>
              <a:defRPr sz="1100">
                <a:solidFill>
                  <a:srgbClr val="673785"/>
                </a:solidFill>
              </a:defRPr>
            </a:lvl5pPr>
            <a:lvl6pPr lvl="5" rtl="0">
              <a:lnSpc>
                <a:spcPct val="100000"/>
              </a:lnSpc>
              <a:spcBef>
                <a:spcPts val="0"/>
              </a:spcBef>
              <a:spcAft>
                <a:spcPts val="0"/>
              </a:spcAft>
              <a:buClr>
                <a:srgbClr val="673785"/>
              </a:buClr>
              <a:buSzPts val="1100"/>
              <a:buNone/>
              <a:defRPr sz="1100">
                <a:solidFill>
                  <a:srgbClr val="673785"/>
                </a:solidFill>
              </a:defRPr>
            </a:lvl6pPr>
            <a:lvl7pPr lvl="6" rtl="0">
              <a:lnSpc>
                <a:spcPct val="100000"/>
              </a:lnSpc>
              <a:spcBef>
                <a:spcPts val="0"/>
              </a:spcBef>
              <a:spcAft>
                <a:spcPts val="0"/>
              </a:spcAft>
              <a:buClr>
                <a:srgbClr val="673785"/>
              </a:buClr>
              <a:buSzPts val="1100"/>
              <a:buNone/>
              <a:defRPr sz="1100">
                <a:solidFill>
                  <a:srgbClr val="673785"/>
                </a:solidFill>
              </a:defRPr>
            </a:lvl7pPr>
            <a:lvl8pPr lvl="7" rtl="0">
              <a:lnSpc>
                <a:spcPct val="100000"/>
              </a:lnSpc>
              <a:spcBef>
                <a:spcPts val="0"/>
              </a:spcBef>
              <a:spcAft>
                <a:spcPts val="0"/>
              </a:spcAft>
              <a:buClr>
                <a:srgbClr val="673785"/>
              </a:buClr>
              <a:buSzPts val="1100"/>
              <a:buNone/>
              <a:defRPr sz="1100">
                <a:solidFill>
                  <a:srgbClr val="673785"/>
                </a:solidFill>
              </a:defRPr>
            </a:lvl8pPr>
            <a:lvl9pPr lvl="8" rtl="0">
              <a:lnSpc>
                <a:spcPct val="100000"/>
              </a:lnSpc>
              <a:spcBef>
                <a:spcPts val="0"/>
              </a:spcBef>
              <a:spcAft>
                <a:spcPts val="0"/>
              </a:spcAft>
              <a:buClr>
                <a:srgbClr val="673785"/>
              </a:buClr>
              <a:buSzPts val="1100"/>
              <a:buNone/>
              <a:defRPr sz="1100">
                <a:solidFill>
                  <a:srgbClr val="673785"/>
                </a:solidFill>
              </a:defRPr>
            </a:lvl9pPr>
          </a:lstStyle>
          <a:p>
            <a:endParaRPr/>
          </a:p>
        </p:txBody>
      </p:sp>
      <p:pic>
        <p:nvPicPr>
          <p:cNvPr id="213" name="Google Shape;213;p40"/>
          <p:cNvPicPr preferRelativeResize="0"/>
          <p:nvPr/>
        </p:nvPicPr>
        <p:blipFill>
          <a:blip r:embed="rId3">
            <a:alphaModFix/>
          </a:blip>
          <a:stretch>
            <a:fillRect/>
          </a:stretch>
        </p:blipFill>
        <p:spPr>
          <a:xfrm>
            <a:off x="10654033" y="504354"/>
            <a:ext cx="1045767" cy="1002471"/>
          </a:xfrm>
          <a:prstGeom prst="rect">
            <a:avLst/>
          </a:prstGeom>
          <a:noFill/>
          <a:ln>
            <a:noFill/>
          </a:ln>
        </p:spPr>
      </p:pic>
      <p:sp>
        <p:nvSpPr>
          <p:cNvPr id="214" name="Google Shape;214;p40"/>
          <p:cNvSpPr/>
          <p:nvPr/>
        </p:nvSpPr>
        <p:spPr>
          <a:xfrm>
            <a:off x="0" y="6092167"/>
            <a:ext cx="12192000" cy="7731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15" name="Google Shape;215;p40"/>
          <p:cNvPicPr preferRelativeResize="0"/>
          <p:nvPr/>
        </p:nvPicPr>
        <p:blipFill>
          <a:blip r:embed="rId4">
            <a:alphaModFix/>
          </a:blip>
          <a:stretch>
            <a:fillRect/>
          </a:stretch>
        </p:blipFill>
        <p:spPr>
          <a:xfrm>
            <a:off x="454767" y="6227367"/>
            <a:ext cx="1168867" cy="45486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EFFCO-Cool: Longer Title">
  <p:cSld name="BLANK_1">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631433" y="707425"/>
            <a:ext cx="9806800" cy="1128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2400">
                <a:solidFill>
                  <a:srgbClr val="673785"/>
                </a:solidFill>
                <a:latin typeface="Montserrat Medium"/>
                <a:ea typeface="Montserrat Medium"/>
                <a:cs typeface="Montserrat Medium"/>
                <a:sym typeface="Montserrat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5"/>
          <p:cNvSpPr txBox="1">
            <a:spLocks noGrp="1"/>
          </p:cNvSpPr>
          <p:nvPr>
            <p:ph type="sldNum" idx="12"/>
          </p:nvPr>
        </p:nvSpPr>
        <p:spPr>
          <a:xfrm>
            <a:off x="312911" y="6217622"/>
            <a:ext cx="7316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33" name="Google Shape;33;p5"/>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34" name="Google Shape;34;p5"/>
          <p:cNvPicPr preferRelativeResize="0"/>
          <p:nvPr/>
        </p:nvPicPr>
        <p:blipFill rotWithShape="1">
          <a:blip r:embed="rId3">
            <a:alphaModFix/>
          </a:blip>
          <a:srcRect r="22526"/>
          <a:stretch/>
        </p:blipFill>
        <p:spPr>
          <a:xfrm>
            <a:off x="0" y="5257800"/>
            <a:ext cx="9390888" cy="1600200"/>
          </a:xfrm>
          <a:prstGeom prst="rect">
            <a:avLst/>
          </a:prstGeom>
          <a:noFill/>
          <a:ln>
            <a:noFill/>
          </a:ln>
        </p:spPr>
      </p:pic>
      <p:sp>
        <p:nvSpPr>
          <p:cNvPr id="35" name="Google Shape;35;p5"/>
          <p:cNvSpPr txBox="1">
            <a:spLocks noGrp="1"/>
          </p:cNvSpPr>
          <p:nvPr>
            <p:ph type="body" idx="1"/>
          </p:nvPr>
        </p:nvSpPr>
        <p:spPr>
          <a:xfrm>
            <a:off x="522000" y="1911825"/>
            <a:ext cx="9798800" cy="35898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6C7070"/>
              </a:buClr>
              <a:buSzPts val="1800"/>
              <a:buFont typeface="Montserrat Medium"/>
              <a:buChar char="●"/>
              <a:defRPr>
                <a:solidFill>
                  <a:srgbClr val="6C7070"/>
                </a:solidFill>
                <a:latin typeface="Montserrat Medium"/>
                <a:ea typeface="Montserrat Medium"/>
                <a:cs typeface="Montserrat Medium"/>
                <a:sym typeface="Montserrat Medium"/>
              </a:defRPr>
            </a:lvl1pPr>
            <a:lvl2pPr marL="914400" lvl="1"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2pPr>
            <a:lvl3pPr marL="1371600" lvl="2"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3pPr>
            <a:lvl4pPr marL="1828800" lvl="3"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4pPr>
            <a:lvl5pPr marL="2286000" lvl="4"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5pPr>
            <a:lvl6pPr marL="2743200" lvl="5"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6pPr>
            <a:lvl7pPr marL="3200400" lvl="6"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7pPr>
            <a:lvl8pPr marL="3657600" lvl="7"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8pPr>
            <a:lvl9pPr marL="4114800" lvl="8" indent="-342900" algn="l">
              <a:lnSpc>
                <a:spcPct val="115000"/>
              </a:lnSpc>
              <a:spcBef>
                <a:spcPts val="1600"/>
              </a:spcBef>
              <a:spcAft>
                <a:spcPts val="160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9pPr>
          </a:lstStyle>
          <a:p>
            <a:endParaRPr/>
          </a:p>
        </p:txBody>
      </p:sp>
      <p:pic>
        <p:nvPicPr>
          <p:cNvPr id="36" name="Google Shape;36;p5"/>
          <p:cNvPicPr preferRelativeResize="0"/>
          <p:nvPr/>
        </p:nvPicPr>
        <p:blipFill rotWithShape="1">
          <a:blip r:embed="rId4">
            <a:alphaModFix/>
          </a:blip>
          <a:srcRect/>
          <a:stretch/>
        </p:blipFill>
        <p:spPr>
          <a:xfrm>
            <a:off x="10049256" y="5632704"/>
            <a:ext cx="1850887" cy="10972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EFFCO-Cool: Title and body">
  <p:cSld name="TITLE_AND_BODY_1">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15600" y="745767"/>
            <a:ext cx="11360800" cy="7635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B72"/>
              </a:buClr>
              <a:buSzPts val="6500"/>
              <a:buFont typeface="Roboto Slab"/>
              <a:buNone/>
              <a:defRPr sz="6500" b="0" i="0">
                <a:solidFill>
                  <a:srgbClr val="673785"/>
                </a:solidFill>
                <a:latin typeface="Roboto Slab Thin"/>
                <a:ea typeface="Roboto Slab Thin"/>
                <a:cs typeface="Roboto Slab Thin"/>
                <a:sym typeface="Roboto Slab Thin"/>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6"/>
          <p:cNvSpPr txBox="1">
            <a:spLocks noGrp="1"/>
          </p:cNvSpPr>
          <p:nvPr>
            <p:ph type="sldNum" idx="12"/>
          </p:nvPr>
        </p:nvSpPr>
        <p:spPr>
          <a:xfrm>
            <a:off x="312911" y="6217622"/>
            <a:ext cx="731600" cy="524700"/>
          </a:xfrm>
          <a:prstGeom prst="rect">
            <a:avLst/>
          </a:prstGeom>
          <a:noFill/>
          <a:ln>
            <a:noFill/>
          </a:ln>
        </p:spPr>
        <p:txBody>
          <a:bodyPr spcFirstLastPara="1" wrap="square" lIns="91425" tIns="91425" rIns="91425" bIns="91425" anchor="ctr" anchorCtr="0">
            <a:noAutofit/>
          </a:bodyPr>
          <a:lstStyle>
            <a:lvl1pPr marL="0" lvl="0"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1pPr>
            <a:lvl2pPr marL="0" lvl="1"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2pPr>
            <a:lvl3pPr marL="0" lvl="2"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3pPr>
            <a:lvl4pPr marL="0" lvl="3"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4pPr>
            <a:lvl5pPr marL="0" lvl="4"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5pPr>
            <a:lvl6pPr marL="0" lvl="5"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6pPr>
            <a:lvl7pPr marL="0" lvl="6"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7pPr>
            <a:lvl8pPr marL="0" lvl="7"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8pPr>
            <a:lvl9pPr marL="0" lvl="8" indent="0" algn="l">
              <a:lnSpc>
                <a:spcPct val="100000"/>
              </a:lnSpc>
              <a:spcBef>
                <a:spcPts val="0"/>
              </a:spcBef>
              <a:spcAft>
                <a:spcPts val="0"/>
              </a:spcAft>
              <a:buSzPts val="1200"/>
              <a:buNone/>
              <a:defRPr sz="12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
              <a:t>‹#›</a:t>
            </a:fld>
            <a:endParaRPr/>
          </a:p>
        </p:txBody>
      </p:sp>
      <p:pic>
        <p:nvPicPr>
          <p:cNvPr id="40" name="Google Shape;40;p6"/>
          <p:cNvPicPr preferRelativeResize="0"/>
          <p:nvPr/>
        </p:nvPicPr>
        <p:blipFill rotWithShape="1">
          <a:blip r:embed="rId2">
            <a:alphaModFix/>
          </a:blip>
          <a:srcRect/>
          <a:stretch/>
        </p:blipFill>
        <p:spPr>
          <a:xfrm>
            <a:off x="10972800" y="0"/>
            <a:ext cx="1219200" cy="6858000"/>
          </a:xfrm>
          <a:prstGeom prst="rect">
            <a:avLst/>
          </a:prstGeom>
          <a:noFill/>
          <a:ln>
            <a:noFill/>
          </a:ln>
        </p:spPr>
      </p:pic>
      <p:pic>
        <p:nvPicPr>
          <p:cNvPr id="41" name="Google Shape;41;p6"/>
          <p:cNvPicPr preferRelativeResize="0"/>
          <p:nvPr/>
        </p:nvPicPr>
        <p:blipFill rotWithShape="1">
          <a:blip r:embed="rId3">
            <a:alphaModFix/>
          </a:blip>
          <a:srcRect r="23263"/>
          <a:stretch/>
        </p:blipFill>
        <p:spPr>
          <a:xfrm>
            <a:off x="1" y="5257800"/>
            <a:ext cx="9390888" cy="1600200"/>
          </a:xfrm>
          <a:prstGeom prst="rect">
            <a:avLst/>
          </a:prstGeom>
          <a:noFill/>
          <a:ln>
            <a:noFill/>
          </a:ln>
        </p:spPr>
      </p:pic>
      <p:sp>
        <p:nvSpPr>
          <p:cNvPr id="42" name="Google Shape;42;p6"/>
          <p:cNvSpPr txBox="1">
            <a:spLocks noGrp="1"/>
          </p:cNvSpPr>
          <p:nvPr>
            <p:ph type="body" idx="1"/>
          </p:nvPr>
        </p:nvSpPr>
        <p:spPr>
          <a:xfrm>
            <a:off x="510000" y="2091658"/>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6C7070"/>
              </a:buClr>
              <a:buSzPts val="1800"/>
              <a:buFont typeface="Montserrat Medium"/>
              <a:buChar char="●"/>
              <a:defRPr>
                <a:solidFill>
                  <a:srgbClr val="6C7070"/>
                </a:solidFill>
                <a:latin typeface="Montserrat Medium"/>
                <a:ea typeface="Montserrat Medium"/>
                <a:cs typeface="Montserrat Medium"/>
                <a:sym typeface="Montserrat Medium"/>
              </a:defRPr>
            </a:lvl1pPr>
            <a:lvl2pPr marL="914400" lvl="1"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2pPr>
            <a:lvl3pPr marL="1371600" lvl="2"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3pPr>
            <a:lvl4pPr marL="1828800" lvl="3"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4pPr>
            <a:lvl5pPr marL="2286000" lvl="4"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5pPr>
            <a:lvl6pPr marL="2743200" lvl="5"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6pPr>
            <a:lvl7pPr marL="3200400" lvl="6"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7pPr>
            <a:lvl8pPr marL="3657600" lvl="7" indent="-342900" algn="l">
              <a:lnSpc>
                <a:spcPct val="115000"/>
              </a:lnSpc>
              <a:spcBef>
                <a:spcPts val="1600"/>
              </a:spcBef>
              <a:spcAft>
                <a:spcPts val="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8pPr>
            <a:lvl9pPr marL="4114800" lvl="8" indent="-342900" algn="l">
              <a:lnSpc>
                <a:spcPct val="115000"/>
              </a:lnSpc>
              <a:spcBef>
                <a:spcPts val="1600"/>
              </a:spcBef>
              <a:spcAft>
                <a:spcPts val="1600"/>
              </a:spcAft>
              <a:buClr>
                <a:srgbClr val="6C7070"/>
              </a:buClr>
              <a:buSzPts val="1800"/>
              <a:buFont typeface="Montserrat Medium"/>
              <a:buChar char="■"/>
              <a:defRPr sz="1800">
                <a:solidFill>
                  <a:srgbClr val="6C7070"/>
                </a:solidFill>
                <a:latin typeface="Montserrat Medium"/>
                <a:ea typeface="Montserrat Medium"/>
                <a:cs typeface="Montserrat Medium"/>
                <a:sym typeface="Montserrat Medium"/>
              </a:defRPr>
            </a:lvl9pPr>
          </a:lstStyle>
          <a:p>
            <a:endParaRPr/>
          </a:p>
        </p:txBody>
      </p:sp>
      <p:pic>
        <p:nvPicPr>
          <p:cNvPr id="43" name="Google Shape;43;p6"/>
          <p:cNvPicPr preferRelativeResize="0"/>
          <p:nvPr/>
        </p:nvPicPr>
        <p:blipFill rotWithShape="1">
          <a:blip r:embed="rId4">
            <a:alphaModFix/>
          </a:blip>
          <a:srcRect/>
          <a:stretch/>
        </p:blipFill>
        <p:spPr>
          <a:xfrm>
            <a:off x="10049256" y="5632704"/>
            <a:ext cx="1850887" cy="10972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pic>
        <p:nvPicPr>
          <p:cNvPr id="45" name="Google Shape;45;p7"/>
          <p:cNvPicPr preferRelativeResize="0"/>
          <p:nvPr/>
        </p:nvPicPr>
        <p:blipFill rotWithShape="1">
          <a:blip r:embed="rId2">
            <a:alphaModFix/>
          </a:blip>
          <a:srcRect/>
          <a:stretch/>
        </p:blipFill>
        <p:spPr>
          <a:xfrm>
            <a:off x="0" y="0"/>
            <a:ext cx="12191996" cy="6857999"/>
          </a:xfrm>
          <a:prstGeom prst="rect">
            <a:avLst/>
          </a:prstGeom>
          <a:noFill/>
          <a:ln>
            <a:noFill/>
          </a:ln>
        </p:spPr>
      </p:pic>
      <p:sp>
        <p:nvSpPr>
          <p:cNvPr id="46" name="Google Shape;46;p7"/>
          <p:cNvSpPr txBox="1">
            <a:spLocks noGrp="1"/>
          </p:cNvSpPr>
          <p:nvPr>
            <p:ph type="title"/>
          </p:nvPr>
        </p:nvSpPr>
        <p:spPr>
          <a:xfrm>
            <a:off x="838200" y="365127"/>
            <a:ext cx="10515600" cy="1325700"/>
          </a:xfrm>
          <a:prstGeom prst="rect">
            <a:avLst/>
          </a:prstGeom>
          <a:noFill/>
          <a:ln>
            <a:noFill/>
          </a:ln>
        </p:spPr>
        <p:txBody>
          <a:bodyPr spcFirstLastPara="1" wrap="square" lIns="121900" tIns="60925" rIns="121900" bIns="60925" anchor="ctr" anchorCtr="0">
            <a:noAutofit/>
          </a:bodyPr>
          <a:lstStyle>
            <a:lvl1pPr lvl="0" algn="l" rtl="0">
              <a:lnSpc>
                <a:spcPct val="90000"/>
              </a:lnSpc>
              <a:spcBef>
                <a:spcPts val="0"/>
              </a:spcBef>
              <a:spcAft>
                <a:spcPts val="0"/>
              </a:spcAft>
              <a:buClr>
                <a:schemeClr val="accent4"/>
              </a:buClr>
              <a:buSzPts val="3600"/>
              <a:buFont typeface="Montserrat"/>
              <a:buNone/>
              <a:defRPr sz="36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47" name="Google Shape;47;p7"/>
          <p:cNvSpPr txBox="1">
            <a:spLocks noGrp="1"/>
          </p:cNvSpPr>
          <p:nvPr>
            <p:ph type="body" idx="1"/>
          </p:nvPr>
        </p:nvSpPr>
        <p:spPr>
          <a:xfrm>
            <a:off x="838200" y="1825625"/>
            <a:ext cx="10515600" cy="4134000"/>
          </a:xfrm>
          <a:prstGeom prst="rect">
            <a:avLst/>
          </a:prstGeom>
          <a:noFill/>
          <a:ln>
            <a:noFill/>
          </a:ln>
        </p:spPr>
        <p:txBody>
          <a:bodyPr spcFirstLastPara="1" wrap="square" lIns="121900" tIns="60925" rIns="121900" bIns="60925" anchor="t" anchorCtr="0">
            <a:noAutofit/>
          </a:bodyPr>
          <a:lstStyle>
            <a:lvl1pPr marL="457200" lvl="0" indent="-381000" algn="l" rtl="0">
              <a:lnSpc>
                <a:spcPct val="90000"/>
              </a:lnSpc>
              <a:spcBef>
                <a:spcPts val="1000"/>
              </a:spcBef>
              <a:spcAft>
                <a:spcPts val="0"/>
              </a:spcAft>
              <a:buClr>
                <a:schemeClr val="dk1"/>
              </a:buClr>
              <a:buSzPts val="2400"/>
              <a:buChar char="●"/>
              <a:defRPr/>
            </a:lvl1pPr>
            <a:lvl2pPr marL="914400" lvl="1" indent="-381000" algn="l" rtl="0">
              <a:lnSpc>
                <a:spcPct val="90000"/>
              </a:lnSpc>
              <a:spcBef>
                <a:spcPts val="500"/>
              </a:spcBef>
              <a:spcAft>
                <a:spcPts val="0"/>
              </a:spcAft>
              <a:buClr>
                <a:schemeClr val="dk1"/>
              </a:buClr>
              <a:buSzPts val="2400"/>
              <a:buChar char="○"/>
              <a:defRPr/>
            </a:lvl2pPr>
            <a:lvl3pPr marL="1371600" lvl="2" indent="-381000" algn="l" rtl="0">
              <a:lnSpc>
                <a:spcPct val="90000"/>
              </a:lnSpc>
              <a:spcBef>
                <a:spcPts val="500"/>
              </a:spcBef>
              <a:spcAft>
                <a:spcPts val="0"/>
              </a:spcAft>
              <a:buClr>
                <a:schemeClr val="dk1"/>
              </a:buClr>
              <a:buSzPts val="2400"/>
              <a:buChar char="■"/>
              <a:defRPr/>
            </a:lvl3pPr>
            <a:lvl4pPr marL="1828800" lvl="3" indent="-381000" algn="l" rtl="0">
              <a:lnSpc>
                <a:spcPct val="90000"/>
              </a:lnSpc>
              <a:spcBef>
                <a:spcPts val="500"/>
              </a:spcBef>
              <a:spcAft>
                <a:spcPts val="0"/>
              </a:spcAft>
              <a:buClr>
                <a:schemeClr val="dk1"/>
              </a:buClr>
              <a:buSzPts val="2400"/>
              <a:buChar char="●"/>
              <a:defRPr/>
            </a:lvl4pPr>
            <a:lvl5pPr marL="2286000" lvl="4" indent="-381000" algn="l" rtl="0">
              <a:lnSpc>
                <a:spcPct val="90000"/>
              </a:lnSpc>
              <a:spcBef>
                <a:spcPts val="500"/>
              </a:spcBef>
              <a:spcAft>
                <a:spcPts val="0"/>
              </a:spcAft>
              <a:buClr>
                <a:schemeClr val="dk1"/>
              </a:buClr>
              <a:buSzPts val="2400"/>
              <a:buChar char="○"/>
              <a:defRPr/>
            </a:lvl5pPr>
            <a:lvl6pPr marL="2743200" lvl="5" indent="-381000" algn="l" rtl="0">
              <a:lnSpc>
                <a:spcPct val="90000"/>
              </a:lnSpc>
              <a:spcBef>
                <a:spcPts val="500"/>
              </a:spcBef>
              <a:spcAft>
                <a:spcPts val="0"/>
              </a:spcAft>
              <a:buClr>
                <a:schemeClr val="dk1"/>
              </a:buClr>
              <a:buSzPts val="2400"/>
              <a:buChar char="■"/>
              <a:defRPr/>
            </a:lvl6pPr>
            <a:lvl7pPr marL="3200400" lvl="6" indent="-381000" algn="l" rtl="0">
              <a:lnSpc>
                <a:spcPct val="90000"/>
              </a:lnSpc>
              <a:spcBef>
                <a:spcPts val="500"/>
              </a:spcBef>
              <a:spcAft>
                <a:spcPts val="0"/>
              </a:spcAft>
              <a:buClr>
                <a:schemeClr val="dk1"/>
              </a:buClr>
              <a:buSzPts val="2400"/>
              <a:buChar char="●"/>
              <a:defRPr/>
            </a:lvl7pPr>
            <a:lvl8pPr marL="3657600" lvl="7" indent="-381000" algn="l" rtl="0">
              <a:lnSpc>
                <a:spcPct val="90000"/>
              </a:lnSpc>
              <a:spcBef>
                <a:spcPts val="500"/>
              </a:spcBef>
              <a:spcAft>
                <a:spcPts val="0"/>
              </a:spcAft>
              <a:buClr>
                <a:schemeClr val="dk1"/>
              </a:buClr>
              <a:buSzPts val="2400"/>
              <a:buChar char="○"/>
              <a:defRPr/>
            </a:lvl8pPr>
            <a:lvl9pPr marL="4114800" lvl="8" indent="-381000" algn="l" rtl="0">
              <a:lnSpc>
                <a:spcPct val="90000"/>
              </a:lnSpc>
              <a:spcBef>
                <a:spcPts val="500"/>
              </a:spcBef>
              <a:spcAft>
                <a:spcPts val="1600"/>
              </a:spcAft>
              <a:buClr>
                <a:schemeClr val="dk1"/>
              </a:buClr>
              <a:buSzPts val="2400"/>
              <a:buChar char="■"/>
              <a:defRPr/>
            </a:lvl9pPr>
          </a:lstStyle>
          <a:p>
            <a:endParaRPr/>
          </a:p>
        </p:txBody>
      </p:sp>
      <p:pic>
        <p:nvPicPr>
          <p:cNvPr id="48" name="Google Shape;48;p7"/>
          <p:cNvPicPr preferRelativeResize="0"/>
          <p:nvPr/>
        </p:nvPicPr>
        <p:blipFill rotWithShape="1">
          <a:blip r:embed="rId3">
            <a:alphaModFix/>
          </a:blip>
          <a:srcRect/>
          <a:stretch/>
        </p:blipFill>
        <p:spPr>
          <a:xfrm>
            <a:off x="10050415" y="6107277"/>
            <a:ext cx="1303386" cy="602968"/>
          </a:xfrm>
          <a:prstGeom prst="rect">
            <a:avLst/>
          </a:prstGeom>
          <a:noFill/>
          <a:ln>
            <a:noFill/>
          </a:ln>
        </p:spPr>
      </p:pic>
      <p:sp>
        <p:nvSpPr>
          <p:cNvPr id="49" name="Google Shape;49;p7"/>
          <p:cNvSpPr txBox="1"/>
          <p:nvPr/>
        </p:nvSpPr>
        <p:spPr>
          <a:xfrm>
            <a:off x="1022525" y="358275"/>
            <a:ext cx="81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66666"/>
                </a:solidFill>
                <a:latin typeface="Montserrat"/>
                <a:ea typeface="Montserrat"/>
                <a:cs typeface="Montserrat"/>
                <a:sym typeface="Montserrat"/>
              </a:rPr>
              <a:t>Visit the </a:t>
            </a:r>
            <a:r>
              <a:rPr lang="en" u="sng">
                <a:solidFill>
                  <a:schemeClr val="hlink"/>
                </a:solidFill>
                <a:latin typeface="Montserrat"/>
                <a:ea typeface="Montserrat"/>
                <a:cs typeface="Montserrat"/>
                <a:sym typeface="Montserrat"/>
                <a:hlinkClick r:id="rId4"/>
              </a:rPr>
              <a:t>Jeffco Website</a:t>
            </a:r>
            <a:r>
              <a:rPr lang="en">
                <a:solidFill>
                  <a:srgbClr val="666666"/>
                </a:solidFill>
                <a:latin typeface="Montserrat"/>
                <a:ea typeface="Montserrat"/>
                <a:cs typeface="Montserrat"/>
                <a:sym typeface="Montserrat"/>
              </a:rPr>
              <a:t> for More Information </a:t>
            </a:r>
            <a:endParaRPr>
              <a:solidFill>
                <a:srgbClr val="666666"/>
              </a:solidFill>
              <a:latin typeface="Montserrat"/>
              <a:ea typeface="Montserrat"/>
              <a:cs typeface="Montserrat"/>
              <a:sym typeface="Montserrat"/>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_2">
    <p:spTree>
      <p:nvGrpSpPr>
        <p:cNvPr id="1" name="Shape 50"/>
        <p:cNvGrpSpPr/>
        <p:nvPr/>
      </p:nvGrpSpPr>
      <p:grpSpPr>
        <a:xfrm>
          <a:off x="0" y="0"/>
          <a:ext cx="0" cy="0"/>
          <a:chOff x="0" y="0"/>
          <a:chExt cx="0" cy="0"/>
        </a:xfrm>
      </p:grpSpPr>
      <p:sp>
        <p:nvSpPr>
          <p:cNvPr id="51" name="Google Shape;51;p8"/>
          <p:cNvSpPr txBox="1">
            <a:spLocks noGrp="1"/>
          </p:cNvSpPr>
          <p:nvPr>
            <p:ph type="sldNum" idx="12"/>
          </p:nvPr>
        </p:nvSpPr>
        <p:spPr>
          <a:xfrm>
            <a:off x="11330665" y="6251679"/>
            <a:ext cx="731700" cy="524700"/>
          </a:xfrm>
          <a:prstGeom prst="rect">
            <a:avLst/>
          </a:prstGeom>
          <a:noFill/>
          <a:ln>
            <a:noFill/>
          </a:ln>
        </p:spPr>
        <p:txBody>
          <a:bodyPr spcFirstLastPara="1" wrap="square" lIns="91425" tIns="91425" rIns="91425" bIns="91425" anchor="ctr" anchorCtr="0">
            <a:noAutofit/>
          </a:bodyPr>
          <a:lstStyle>
            <a:lvl1pPr marL="0" lvl="0"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1pPr>
            <a:lvl2pPr marL="0" lvl="1"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2pPr>
            <a:lvl3pPr marL="0" lvl="2"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3pPr>
            <a:lvl4pPr marL="0" lvl="3"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4pPr>
            <a:lvl5pPr marL="0" lvl="4"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5pPr>
            <a:lvl6pPr marL="0" lvl="5"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6pPr>
            <a:lvl7pPr marL="0" lvl="6"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7pPr>
            <a:lvl8pPr marL="0" lvl="7"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8pPr>
            <a:lvl9pPr marL="0" lvl="8" indent="0" algn="r" rtl="0">
              <a:buClr>
                <a:schemeClr val="dk2"/>
              </a:buClr>
              <a:buSzPts val="1333"/>
              <a:buFont typeface="Playfair Display"/>
              <a:buNone/>
              <a:defRPr sz="1333">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sp>
        <p:nvSpPr>
          <p:cNvPr id="52" name="Google Shape;52;p8"/>
          <p:cNvSpPr txBox="1"/>
          <p:nvPr/>
        </p:nvSpPr>
        <p:spPr>
          <a:xfrm>
            <a:off x="1022525" y="282075"/>
            <a:ext cx="819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666666"/>
                </a:solidFill>
                <a:latin typeface="Montserrat"/>
                <a:ea typeface="Montserrat"/>
                <a:cs typeface="Montserrat"/>
                <a:sym typeface="Montserrat"/>
              </a:rPr>
              <a:t>Visit the </a:t>
            </a:r>
            <a:r>
              <a:rPr lang="en" u="sng">
                <a:solidFill>
                  <a:schemeClr val="hlink"/>
                </a:solidFill>
                <a:latin typeface="Montserrat"/>
                <a:ea typeface="Montserrat"/>
                <a:cs typeface="Montserrat"/>
                <a:sym typeface="Montserrat"/>
                <a:hlinkClick r:id="rId2"/>
              </a:rPr>
              <a:t>Jeffco Website</a:t>
            </a:r>
            <a:r>
              <a:rPr lang="en">
                <a:solidFill>
                  <a:srgbClr val="666666"/>
                </a:solidFill>
                <a:latin typeface="Montserrat"/>
                <a:ea typeface="Montserrat"/>
                <a:cs typeface="Montserrat"/>
                <a:sym typeface="Montserrat"/>
              </a:rPr>
              <a:t> for More Information </a:t>
            </a:r>
            <a:endParaRPr>
              <a:solidFill>
                <a:srgbClr val="666666"/>
              </a:solidFill>
              <a:latin typeface="Montserrat"/>
              <a:ea typeface="Montserrat"/>
              <a:cs typeface="Montserrat"/>
              <a:sym typeface="Montserra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1">
  <p:cSld name="BLANK_3">
    <p:spTree>
      <p:nvGrpSpPr>
        <p:cNvPr id="1" name="Shape 53"/>
        <p:cNvGrpSpPr/>
        <p:nvPr/>
      </p:nvGrpSpPr>
      <p:grpSpPr>
        <a:xfrm>
          <a:off x="0" y="0"/>
          <a:ext cx="0" cy="0"/>
          <a:chOff x="0" y="0"/>
          <a:chExt cx="0" cy="0"/>
        </a:xfrm>
      </p:grpSpPr>
      <p:sp>
        <p:nvSpPr>
          <p:cNvPr id="54" name="Google Shape;54;p9"/>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9"/>
          <p:cNvSpPr txBox="1">
            <a:spLocks noGrp="1"/>
          </p:cNvSpPr>
          <p:nvPr>
            <p:ph type="ftr" idx="11"/>
          </p:nvPr>
        </p:nvSpPr>
        <p:spPr>
          <a:xfrm>
            <a:off x="4165600" y="6356351"/>
            <a:ext cx="386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6" name="Google Shape;56;p9"/>
          <p:cNvSpPr txBox="1">
            <a:spLocks noGrp="1"/>
          </p:cNvSpPr>
          <p:nvPr>
            <p:ph type="sldNum" idx="12"/>
          </p:nvPr>
        </p:nvSpPr>
        <p:spPr>
          <a:xfrm>
            <a:off x="8737600" y="6356351"/>
            <a:ext cx="28449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5">
  <p:cSld name="BLANK_7">
    <p:spTree>
      <p:nvGrpSpPr>
        <p:cNvPr id="1" name="Shape 57"/>
        <p:cNvGrpSpPr/>
        <p:nvPr/>
      </p:nvGrpSpPr>
      <p:grpSpPr>
        <a:xfrm>
          <a:off x="0" y="0"/>
          <a:ext cx="0" cy="0"/>
          <a:chOff x="0" y="0"/>
          <a:chExt cx="0" cy="0"/>
        </a:xfrm>
      </p:grpSpPr>
      <p:sp>
        <p:nvSpPr>
          <p:cNvPr id="58" name="Google Shape;58;p10"/>
          <p:cNvSpPr txBox="1">
            <a:spLocks noGrp="1"/>
          </p:cNvSpPr>
          <p:nvPr>
            <p:ph type="dt" idx="10"/>
          </p:nvPr>
        </p:nvSpPr>
        <p:spPr>
          <a:xfrm>
            <a:off x="9059915" y="6437128"/>
            <a:ext cx="2844900" cy="365100"/>
          </a:xfrm>
          <a:prstGeom prst="rect">
            <a:avLst/>
          </a:prstGeom>
          <a:noFill/>
          <a:ln>
            <a:noFill/>
          </a:ln>
        </p:spPr>
        <p:txBody>
          <a:bodyPr spcFirstLastPara="1" wrap="square" lIns="121900" tIns="60925" rIns="121900" bIns="60925" anchor="ctr" anchorCtr="0">
            <a:noAutofit/>
          </a:bodyPr>
          <a:lstStyle>
            <a:lvl1pPr marR="0" lvl="0" algn="r"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59" name="Google Shape;59;p10"/>
          <p:cNvSpPr txBox="1">
            <a:spLocks noGrp="1"/>
          </p:cNvSpPr>
          <p:nvPr>
            <p:ph type="ftr" idx="11"/>
          </p:nvPr>
        </p:nvSpPr>
        <p:spPr>
          <a:xfrm>
            <a:off x="266264" y="6437128"/>
            <a:ext cx="8166300" cy="365100"/>
          </a:xfrm>
          <a:prstGeom prst="rect">
            <a:avLst/>
          </a:prstGeom>
          <a:noFill/>
          <a:ln>
            <a:noFill/>
          </a:ln>
        </p:spPr>
        <p:txBody>
          <a:bodyPr spcFirstLastPara="1" wrap="square" lIns="121900" tIns="60925" rIns="121900" bIns="60925" anchor="ctr" anchorCtr="0">
            <a:noAutofit/>
          </a:bodyPr>
          <a:lstStyle>
            <a:lvl1pPr marR="0" lvl="0"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endParaRPr/>
          </a:p>
        </p:txBody>
      </p:sp>
      <p:sp>
        <p:nvSpPr>
          <p:cNvPr id="60" name="Google Shape;60;p10"/>
          <p:cNvSpPr txBox="1">
            <a:spLocks noGrp="1"/>
          </p:cNvSpPr>
          <p:nvPr>
            <p:ph type="sldNum" idx="12"/>
          </p:nvPr>
        </p:nvSpPr>
        <p:spPr>
          <a:xfrm>
            <a:off x="11075279" y="167347"/>
            <a:ext cx="840900" cy="359700"/>
          </a:xfrm>
          <a:prstGeom prst="rect">
            <a:avLst/>
          </a:prstGeom>
          <a:noFill/>
          <a:ln>
            <a:noFill/>
          </a:ln>
        </p:spPr>
        <p:txBody>
          <a:bodyPr spcFirstLastPara="1" wrap="square" lIns="121900" tIns="60925" rIns="121900" bIns="6092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Playfair Display"/>
                <a:ea typeface="Playfair Display"/>
                <a:cs typeface="Playfair Display"/>
                <a:sym typeface="Playfair Display"/>
              </a:defRPr>
            </a:lvl9pPr>
          </a:lstStyle>
          <a:p>
            <a:pPr marL="0" lvl="0" indent="0" algn="r" rtl="0">
              <a:spcBef>
                <a:spcPts val="0"/>
              </a:spcBef>
              <a:spcAft>
                <a:spcPts val="0"/>
              </a:spcAft>
              <a:buNone/>
            </a:pPr>
            <a:fld id="{00000000-1234-1234-1234-123412341234}" type="slidenum">
              <a:rPr lang="en"/>
              <a:t>‹#›</a:t>
            </a:fld>
            <a:endParaRPr/>
          </a:p>
        </p:txBody>
      </p:sp>
      <p:grpSp>
        <p:nvGrpSpPr>
          <p:cNvPr id="61" name="Google Shape;61;p10"/>
          <p:cNvGrpSpPr/>
          <p:nvPr/>
        </p:nvGrpSpPr>
        <p:grpSpPr>
          <a:xfrm>
            <a:off x="378877" y="452720"/>
            <a:ext cx="11434782" cy="137400"/>
            <a:chOff x="284163" y="1577847"/>
            <a:chExt cx="8576301" cy="137400"/>
          </a:xfrm>
        </p:grpSpPr>
        <p:sp>
          <p:nvSpPr>
            <p:cNvPr id="62" name="Google Shape;62;p10"/>
            <p:cNvSpPr/>
            <p:nvPr/>
          </p:nvSpPr>
          <p:spPr>
            <a:xfrm>
              <a:off x="284163" y="1577847"/>
              <a:ext cx="1600200" cy="1374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3" name="Google Shape;63;p10"/>
            <p:cNvSpPr/>
            <p:nvPr/>
          </p:nvSpPr>
          <p:spPr>
            <a:xfrm>
              <a:off x="1885174" y="1577847"/>
              <a:ext cx="2743200" cy="137400"/>
            </a:xfrm>
            <a:prstGeom prst="rect">
              <a:avLst/>
            </a:prstGeom>
            <a:solidFill>
              <a:schemeClr val="accent2"/>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64" name="Google Shape;64;p10"/>
            <p:cNvSpPr/>
            <p:nvPr/>
          </p:nvSpPr>
          <p:spPr>
            <a:xfrm>
              <a:off x="4626864" y="1577847"/>
              <a:ext cx="4233600" cy="137400"/>
            </a:xfrm>
            <a:prstGeom prst="rect">
              <a:avLst/>
            </a:prstGeom>
            <a:solidFill>
              <a:schemeClr val="accent4"/>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theme" Target="../theme/theme2.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11296611" y="6217622"/>
            <a:ext cx="7316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110" name="Google Shape;110;p2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0"/>
              </a:spcBef>
              <a:spcAft>
                <a:spcPts val="0"/>
              </a:spcAft>
              <a:buClr>
                <a:schemeClr val="dk2"/>
              </a:buClr>
              <a:buSzPts val="1900"/>
              <a:buChar char="○"/>
              <a:defRPr sz="1900">
                <a:solidFill>
                  <a:schemeClr val="dk2"/>
                </a:solidFill>
              </a:defRPr>
            </a:lvl2pPr>
            <a:lvl3pPr marL="1371600" lvl="2" indent="-349250" rtl="0">
              <a:lnSpc>
                <a:spcPct val="115000"/>
              </a:lnSpc>
              <a:spcBef>
                <a:spcPts val="0"/>
              </a:spcBef>
              <a:spcAft>
                <a:spcPts val="0"/>
              </a:spcAft>
              <a:buClr>
                <a:schemeClr val="dk2"/>
              </a:buClr>
              <a:buSzPts val="1900"/>
              <a:buChar char="■"/>
              <a:defRPr sz="1900">
                <a:solidFill>
                  <a:schemeClr val="dk2"/>
                </a:solidFill>
              </a:defRPr>
            </a:lvl3pPr>
            <a:lvl4pPr marL="1828800" lvl="3" indent="-349250" rtl="0">
              <a:lnSpc>
                <a:spcPct val="115000"/>
              </a:lnSpc>
              <a:spcBef>
                <a:spcPts val="0"/>
              </a:spcBef>
              <a:spcAft>
                <a:spcPts val="0"/>
              </a:spcAft>
              <a:buClr>
                <a:schemeClr val="dk2"/>
              </a:buClr>
              <a:buSzPts val="1900"/>
              <a:buChar char="●"/>
              <a:defRPr sz="1900">
                <a:solidFill>
                  <a:schemeClr val="dk2"/>
                </a:solidFill>
              </a:defRPr>
            </a:lvl4pPr>
            <a:lvl5pPr marL="2286000" lvl="4" indent="-349250" rtl="0">
              <a:lnSpc>
                <a:spcPct val="115000"/>
              </a:lnSpc>
              <a:spcBef>
                <a:spcPts val="0"/>
              </a:spcBef>
              <a:spcAft>
                <a:spcPts val="0"/>
              </a:spcAft>
              <a:buClr>
                <a:schemeClr val="dk2"/>
              </a:buClr>
              <a:buSzPts val="1900"/>
              <a:buChar char="○"/>
              <a:defRPr sz="1900">
                <a:solidFill>
                  <a:schemeClr val="dk2"/>
                </a:solidFill>
              </a:defRPr>
            </a:lvl5pPr>
            <a:lvl6pPr marL="2743200" lvl="5" indent="-349250" rtl="0">
              <a:lnSpc>
                <a:spcPct val="115000"/>
              </a:lnSpc>
              <a:spcBef>
                <a:spcPts val="0"/>
              </a:spcBef>
              <a:spcAft>
                <a:spcPts val="0"/>
              </a:spcAft>
              <a:buClr>
                <a:schemeClr val="dk2"/>
              </a:buClr>
              <a:buSzPts val="1900"/>
              <a:buChar char="■"/>
              <a:defRPr sz="1900">
                <a:solidFill>
                  <a:schemeClr val="dk2"/>
                </a:solidFill>
              </a:defRPr>
            </a:lvl6pPr>
            <a:lvl7pPr marL="3200400" lvl="6" indent="-349250" rtl="0">
              <a:lnSpc>
                <a:spcPct val="115000"/>
              </a:lnSpc>
              <a:spcBef>
                <a:spcPts val="0"/>
              </a:spcBef>
              <a:spcAft>
                <a:spcPts val="0"/>
              </a:spcAft>
              <a:buClr>
                <a:schemeClr val="dk2"/>
              </a:buClr>
              <a:buSzPts val="1900"/>
              <a:buChar char="●"/>
              <a:defRPr sz="1900">
                <a:solidFill>
                  <a:schemeClr val="dk2"/>
                </a:solidFill>
              </a:defRPr>
            </a:lvl7pPr>
            <a:lvl8pPr marL="3657600" lvl="7" indent="-349250" rtl="0">
              <a:lnSpc>
                <a:spcPct val="115000"/>
              </a:lnSpc>
              <a:spcBef>
                <a:spcPts val="0"/>
              </a:spcBef>
              <a:spcAft>
                <a:spcPts val="0"/>
              </a:spcAft>
              <a:buClr>
                <a:schemeClr val="dk2"/>
              </a:buClr>
              <a:buSzPts val="1900"/>
              <a:buChar char="○"/>
              <a:defRPr sz="1900">
                <a:solidFill>
                  <a:schemeClr val="dk2"/>
                </a:solidFill>
              </a:defRPr>
            </a:lvl8pPr>
            <a:lvl9pPr marL="4114800" lvl="8" indent="-349250" rtl="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11" name="Google Shape;111;p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app.powerbi.com/view?r=eyJrIjoiMjAwZDIyZjAtNGU4NS00ZjJlLTk2NGItZmExZjMwYzNkNTcyIiwidCI6ImM1MTNjMmNjLTBjYzUtNDVkMC04ZTY4LWFjNGVhNGJkN2UxOCIsImMiOjF9&amp;pageName=ReportSection"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https://www.chalkbeat.org/2022/4/26/23041755/student-enrollment-cities-small-schools-closure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1"/>
          <p:cNvSpPr txBox="1">
            <a:spLocks noGrp="1"/>
          </p:cNvSpPr>
          <p:nvPr>
            <p:ph type="ctrTitle"/>
          </p:nvPr>
        </p:nvSpPr>
        <p:spPr>
          <a:xfrm>
            <a:off x="335675" y="1537825"/>
            <a:ext cx="6947100" cy="32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FF0000"/>
              </a:solidFill>
              <a:latin typeface="Roboto Slab"/>
              <a:ea typeface="Roboto Slab"/>
              <a:cs typeface="Roboto Slab"/>
              <a:sym typeface="Roboto Slab"/>
            </a:endParaRPr>
          </a:p>
          <a:p>
            <a:pPr marL="0" lvl="0" indent="0" algn="l" rtl="0">
              <a:spcBef>
                <a:spcPts val="0"/>
              </a:spcBef>
              <a:spcAft>
                <a:spcPts val="0"/>
              </a:spcAft>
              <a:buNone/>
            </a:pPr>
            <a:r>
              <a:rPr lang="en" sz="4800"/>
              <a:t>FCB-Recommendation</a:t>
            </a:r>
            <a:endParaRPr sz="4800"/>
          </a:p>
          <a:p>
            <a:pPr marL="0" lvl="0" indent="0" algn="l" rtl="0">
              <a:spcBef>
                <a:spcPts val="0"/>
              </a:spcBef>
              <a:spcAft>
                <a:spcPts val="0"/>
              </a:spcAft>
              <a:buNone/>
            </a:pPr>
            <a:r>
              <a:rPr lang="en" sz="3300"/>
              <a:t>Created by Superintendent’s Staff</a:t>
            </a:r>
            <a:endParaRPr sz="3300"/>
          </a:p>
        </p:txBody>
      </p:sp>
      <p:sp>
        <p:nvSpPr>
          <p:cNvPr id="221" name="Google Shape;221;p41"/>
          <p:cNvSpPr txBox="1">
            <a:spLocks noGrp="1"/>
          </p:cNvSpPr>
          <p:nvPr>
            <p:ph type="subTitle" idx="1"/>
          </p:nvPr>
        </p:nvSpPr>
        <p:spPr>
          <a:xfrm>
            <a:off x="386700" y="3539450"/>
            <a:ext cx="6146400" cy="5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Presentation to Conifer Rotary Club Tuesday, September 6, 2022</a:t>
            </a:r>
            <a:endParaRPr i="1"/>
          </a:p>
        </p:txBody>
      </p:sp>
      <p:sp>
        <p:nvSpPr>
          <p:cNvPr id="222" name="Google Shape;222;p41"/>
          <p:cNvSpPr txBox="1">
            <a:spLocks noGrp="1"/>
          </p:cNvSpPr>
          <p:nvPr>
            <p:ph type="sldNum" idx="12"/>
          </p:nvPr>
        </p:nvSpPr>
        <p:spPr>
          <a:xfrm>
            <a:off x="11296611" y="6217622"/>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
              <a:t>1</a:t>
            </a:fld>
            <a:endParaRPr/>
          </a:p>
        </p:txBody>
      </p:sp>
      <p:pic>
        <p:nvPicPr>
          <p:cNvPr id="223" name="Google Shape;223;p41"/>
          <p:cNvPicPr preferRelativeResize="0"/>
          <p:nvPr/>
        </p:nvPicPr>
        <p:blipFill>
          <a:blip r:embed="rId3">
            <a:alphaModFix/>
          </a:blip>
          <a:stretch>
            <a:fillRect/>
          </a:stretch>
        </p:blipFill>
        <p:spPr>
          <a:xfrm>
            <a:off x="6533058" y="916025"/>
            <a:ext cx="4931467" cy="5025940"/>
          </a:xfrm>
          <a:prstGeom prst="rect">
            <a:avLst/>
          </a:prstGeom>
          <a:noFill/>
          <a:ln>
            <a:noFill/>
          </a:ln>
        </p:spPr>
      </p:pic>
      <p:sp>
        <p:nvSpPr>
          <p:cNvPr id="224" name="Google Shape;224;p41"/>
          <p:cNvSpPr txBox="1"/>
          <p:nvPr/>
        </p:nvSpPr>
        <p:spPr>
          <a:xfrm>
            <a:off x="484200" y="5590875"/>
            <a:ext cx="55143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rgbClr val="666666"/>
                </a:solidFill>
                <a:latin typeface="Montserrat"/>
                <a:ea typeface="Montserrat"/>
                <a:cs typeface="Montserrat"/>
                <a:sym typeface="Montserrat"/>
              </a:rPr>
              <a:t>FCB refers to Board Policy F (Facilities Planning and Development) code CB</a:t>
            </a:r>
            <a:endParaRPr sz="1100">
              <a:solidFill>
                <a:srgbClr val="666666"/>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1479600" y="508000"/>
            <a:ext cx="9232800" cy="2666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en" sz="4800">
                <a:solidFill>
                  <a:srgbClr val="22A783"/>
                </a:solidFill>
              </a:rPr>
              <a:t>Laying the Foundation </a:t>
            </a:r>
            <a:endParaRPr sz="4800">
              <a:solidFill>
                <a:srgbClr val="22A783"/>
              </a:solidFill>
            </a:endParaRPr>
          </a:p>
          <a:p>
            <a:pPr marL="0" lvl="0" indent="0" algn="ctr" rtl="0">
              <a:spcBef>
                <a:spcPts val="0"/>
              </a:spcBef>
              <a:spcAft>
                <a:spcPts val="0"/>
              </a:spcAft>
              <a:buSzPts val="1300"/>
              <a:buNone/>
            </a:pPr>
            <a:r>
              <a:rPr lang="en" sz="4800">
                <a:solidFill>
                  <a:srgbClr val="22A783"/>
                </a:solidFill>
              </a:rPr>
              <a:t>in 2022-23 School Year: </a:t>
            </a:r>
            <a:endParaRPr sz="4800">
              <a:solidFill>
                <a:srgbClr val="22A783"/>
              </a:solidFill>
            </a:endParaRPr>
          </a:p>
          <a:p>
            <a:pPr marL="0" lvl="0" indent="0" algn="ctr" rtl="0">
              <a:spcBef>
                <a:spcPts val="0"/>
              </a:spcBef>
              <a:spcAft>
                <a:spcPts val="0"/>
              </a:spcAft>
              <a:buSzPts val="1300"/>
              <a:buNone/>
            </a:pPr>
            <a:r>
              <a:rPr lang="en" sz="3200">
                <a:solidFill>
                  <a:srgbClr val="E2A331"/>
                </a:solidFill>
              </a:rPr>
              <a:t>Creating the Conditions to Thrive with Major Initiatives that Span All Priorities </a:t>
            </a:r>
            <a:endParaRPr sz="3200">
              <a:solidFill>
                <a:srgbClr val="E2A331"/>
              </a:solidFill>
            </a:endParaRPr>
          </a:p>
        </p:txBody>
      </p:sp>
      <p:sp>
        <p:nvSpPr>
          <p:cNvPr id="296" name="Google Shape;296;p50"/>
          <p:cNvSpPr txBox="1">
            <a:spLocks noGrp="1"/>
          </p:cNvSpPr>
          <p:nvPr>
            <p:ph type="title"/>
          </p:nvPr>
        </p:nvSpPr>
        <p:spPr>
          <a:xfrm>
            <a:off x="821900" y="3671867"/>
            <a:ext cx="7732500" cy="21723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endParaRPr sz="2500" b="0">
              <a:solidFill>
                <a:srgbClr val="595959"/>
              </a:solidFill>
            </a:endParaRPr>
          </a:p>
          <a:p>
            <a:pPr marL="609600" lvl="0" indent="-463550" algn="l" rtl="0">
              <a:spcBef>
                <a:spcPts val="0"/>
              </a:spcBef>
              <a:spcAft>
                <a:spcPts val="0"/>
              </a:spcAft>
              <a:buClr>
                <a:srgbClr val="22A782"/>
              </a:buClr>
              <a:buSzPts val="2500"/>
              <a:buChar char="●"/>
            </a:pPr>
            <a:r>
              <a:rPr lang="en" sz="2500" b="0">
                <a:solidFill>
                  <a:srgbClr val="595959"/>
                </a:solidFill>
              </a:rPr>
              <a:t>Healthy &amp; Equitable Start Times</a:t>
            </a:r>
            <a:endParaRPr sz="2500" b="0">
              <a:solidFill>
                <a:srgbClr val="595959"/>
              </a:solidFill>
            </a:endParaRPr>
          </a:p>
          <a:p>
            <a:pPr marL="609600" lvl="0" indent="-463550" algn="l" rtl="0">
              <a:spcBef>
                <a:spcPts val="0"/>
              </a:spcBef>
              <a:spcAft>
                <a:spcPts val="0"/>
              </a:spcAft>
              <a:buClr>
                <a:srgbClr val="22A782"/>
              </a:buClr>
              <a:buSzPts val="2500"/>
              <a:buChar char="●"/>
            </a:pPr>
            <a:r>
              <a:rPr lang="en" sz="2500">
                <a:solidFill>
                  <a:srgbClr val="22A782"/>
                </a:solidFill>
              </a:rPr>
              <a:t>Regional Opportunities for Thriving Schools</a:t>
            </a:r>
            <a:endParaRPr sz="2500">
              <a:solidFill>
                <a:srgbClr val="22A782"/>
              </a:solidFill>
            </a:endParaRPr>
          </a:p>
          <a:p>
            <a:pPr marL="609600" lvl="0" indent="-463550" algn="l" rtl="0">
              <a:spcBef>
                <a:spcPts val="0"/>
              </a:spcBef>
              <a:spcAft>
                <a:spcPts val="0"/>
              </a:spcAft>
              <a:buClr>
                <a:srgbClr val="22A782"/>
              </a:buClr>
              <a:buSzPts val="2500"/>
              <a:buChar char="●"/>
            </a:pPr>
            <a:r>
              <a:rPr lang="en" sz="2500" b="0">
                <a:solidFill>
                  <a:srgbClr val="595959"/>
                </a:solidFill>
              </a:rPr>
              <a:t>Develop a Thriving and Inclusive Culture Aligned with the District’s Values</a:t>
            </a:r>
            <a:endParaRPr sz="2500" b="0">
              <a:solidFill>
                <a:srgbClr val="595959"/>
              </a:solidFill>
            </a:endParaRPr>
          </a:p>
          <a:p>
            <a:pPr marL="609600" lvl="0" indent="-463550" algn="l" rtl="0">
              <a:spcBef>
                <a:spcPts val="0"/>
              </a:spcBef>
              <a:spcAft>
                <a:spcPts val="0"/>
              </a:spcAft>
              <a:buClr>
                <a:srgbClr val="22A782"/>
              </a:buClr>
              <a:buSzPts val="2500"/>
              <a:buChar char="●"/>
            </a:pPr>
            <a:r>
              <a:rPr lang="en" sz="2500" b="0">
                <a:solidFill>
                  <a:srgbClr val="595959"/>
                </a:solidFill>
              </a:rPr>
              <a:t>Implement a data Dashboard</a:t>
            </a:r>
            <a:endParaRPr sz="2500" b="0">
              <a:solidFill>
                <a:srgbClr val="595959"/>
              </a:solidFill>
            </a:endParaRPr>
          </a:p>
        </p:txBody>
      </p:sp>
      <p:pic>
        <p:nvPicPr>
          <p:cNvPr id="297" name="Google Shape;297;p50"/>
          <p:cNvPicPr preferRelativeResize="0"/>
          <p:nvPr/>
        </p:nvPicPr>
        <p:blipFill>
          <a:blip r:embed="rId3">
            <a:alphaModFix/>
          </a:blip>
          <a:stretch>
            <a:fillRect/>
          </a:stretch>
        </p:blipFill>
        <p:spPr>
          <a:xfrm>
            <a:off x="7467178" y="3429000"/>
            <a:ext cx="3902920" cy="2788633"/>
          </a:xfrm>
          <a:prstGeom prst="rect">
            <a:avLst/>
          </a:prstGeom>
          <a:noFill/>
          <a:ln>
            <a:noFill/>
          </a:ln>
        </p:spPr>
      </p:pic>
      <p:sp>
        <p:nvSpPr>
          <p:cNvPr id="298" name="Google Shape;298;p50"/>
          <p:cNvSpPr txBox="1">
            <a:spLocks noGrp="1"/>
          </p:cNvSpPr>
          <p:nvPr>
            <p:ph type="sldNum" idx="12"/>
          </p:nvPr>
        </p:nvSpPr>
        <p:spPr>
          <a:xfrm>
            <a:off x="229169" y="8290163"/>
            <a:ext cx="975600" cy="6996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1"/>
          <p:cNvSpPr txBox="1">
            <a:spLocks noGrp="1"/>
          </p:cNvSpPr>
          <p:nvPr>
            <p:ph type="title"/>
          </p:nvPr>
        </p:nvSpPr>
        <p:spPr>
          <a:xfrm>
            <a:off x="1702000" y="647700"/>
            <a:ext cx="8787900" cy="16116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1300"/>
              <a:buNone/>
            </a:pPr>
            <a:r>
              <a:rPr lang="en" sz="4800">
                <a:solidFill>
                  <a:srgbClr val="971B72"/>
                </a:solidFill>
              </a:rPr>
              <a:t>Creating the Conditions</a:t>
            </a:r>
            <a:endParaRPr sz="4800">
              <a:solidFill>
                <a:srgbClr val="971B72"/>
              </a:solidFill>
            </a:endParaRPr>
          </a:p>
          <a:p>
            <a:pPr marL="0" lvl="0" indent="0" algn="ctr" rtl="0">
              <a:spcBef>
                <a:spcPts val="0"/>
              </a:spcBef>
              <a:spcAft>
                <a:spcPts val="0"/>
              </a:spcAft>
              <a:buSzPts val="1300"/>
              <a:buNone/>
            </a:pPr>
            <a:r>
              <a:rPr lang="en" sz="4800">
                <a:solidFill>
                  <a:srgbClr val="971B72"/>
                </a:solidFill>
              </a:rPr>
              <a:t>to Thrive Requires Change</a:t>
            </a:r>
            <a:endParaRPr sz="4800">
              <a:solidFill>
                <a:srgbClr val="971B72"/>
              </a:solidFill>
            </a:endParaRPr>
          </a:p>
        </p:txBody>
      </p:sp>
      <p:sp>
        <p:nvSpPr>
          <p:cNvPr id="304" name="Google Shape;304;p51"/>
          <p:cNvSpPr txBox="1">
            <a:spLocks noGrp="1"/>
          </p:cNvSpPr>
          <p:nvPr>
            <p:ph type="title"/>
          </p:nvPr>
        </p:nvSpPr>
        <p:spPr>
          <a:xfrm>
            <a:off x="1276600" y="2419867"/>
            <a:ext cx="9638700" cy="2249100"/>
          </a:xfrm>
          <a:prstGeom prst="rect">
            <a:avLst/>
          </a:prstGeom>
        </p:spPr>
        <p:txBody>
          <a:bodyPr spcFirstLastPara="1" wrap="square" lIns="121900" tIns="121900" rIns="121900" bIns="121900" anchor="b" anchorCtr="0">
            <a:noAutofit/>
          </a:bodyPr>
          <a:lstStyle/>
          <a:p>
            <a:pPr marL="609600" lvl="0" indent="-457200" algn="l" rtl="0">
              <a:lnSpc>
                <a:spcPct val="115000"/>
              </a:lnSpc>
              <a:spcBef>
                <a:spcPts val="0"/>
              </a:spcBef>
              <a:spcAft>
                <a:spcPts val="0"/>
              </a:spcAft>
              <a:buClr>
                <a:srgbClr val="971B72"/>
              </a:buClr>
              <a:buSzPts val="2400"/>
              <a:buChar char="●"/>
            </a:pPr>
            <a:r>
              <a:rPr lang="en" sz="2400" b="0">
                <a:solidFill>
                  <a:schemeClr val="dk2"/>
                </a:solidFill>
              </a:rPr>
              <a:t>Consistency that lays a foundation for student and teacher learning</a:t>
            </a:r>
            <a:endParaRPr sz="2400" b="0">
              <a:solidFill>
                <a:srgbClr val="595959"/>
              </a:solidFill>
            </a:endParaRPr>
          </a:p>
          <a:p>
            <a:pPr marL="609600" lvl="0" indent="-457200" algn="l" rtl="0">
              <a:lnSpc>
                <a:spcPct val="115000"/>
              </a:lnSpc>
              <a:spcBef>
                <a:spcPts val="0"/>
              </a:spcBef>
              <a:spcAft>
                <a:spcPts val="0"/>
              </a:spcAft>
              <a:buClr>
                <a:srgbClr val="971B72"/>
              </a:buClr>
              <a:buSzPts val="2400"/>
              <a:buChar char="●"/>
            </a:pPr>
            <a:r>
              <a:rPr lang="en" sz="2400">
                <a:solidFill>
                  <a:srgbClr val="971B72"/>
                </a:solidFill>
              </a:rPr>
              <a:t>Fewer, but more robustly resourced schools</a:t>
            </a:r>
            <a:endParaRPr sz="2400">
              <a:solidFill>
                <a:srgbClr val="971B72"/>
              </a:solidFill>
            </a:endParaRPr>
          </a:p>
          <a:p>
            <a:pPr marL="609600" lvl="0" indent="-457200" algn="l" rtl="0">
              <a:lnSpc>
                <a:spcPct val="115000"/>
              </a:lnSpc>
              <a:spcBef>
                <a:spcPts val="0"/>
              </a:spcBef>
              <a:spcAft>
                <a:spcPts val="0"/>
              </a:spcAft>
              <a:buClr>
                <a:srgbClr val="971B72"/>
              </a:buClr>
              <a:buSzPts val="2400"/>
              <a:buChar char="●"/>
            </a:pPr>
            <a:r>
              <a:rPr lang="en" sz="2400" b="0">
                <a:solidFill>
                  <a:srgbClr val="595959"/>
                </a:solidFill>
              </a:rPr>
              <a:t>A culture where people not just survive, but thrive</a:t>
            </a:r>
            <a:endParaRPr sz="2400" b="0">
              <a:solidFill>
                <a:srgbClr val="595959"/>
              </a:solidFill>
            </a:endParaRPr>
          </a:p>
          <a:p>
            <a:pPr marL="609600" lvl="0" indent="-457200" algn="l" rtl="0">
              <a:lnSpc>
                <a:spcPct val="115000"/>
              </a:lnSpc>
              <a:spcBef>
                <a:spcPts val="0"/>
              </a:spcBef>
              <a:spcAft>
                <a:spcPts val="0"/>
              </a:spcAft>
              <a:buClr>
                <a:srgbClr val="971B72"/>
              </a:buClr>
              <a:buSzPts val="2400"/>
              <a:buChar char="●"/>
            </a:pPr>
            <a:r>
              <a:rPr lang="en" sz="2400" b="0">
                <a:solidFill>
                  <a:srgbClr val="595959"/>
                </a:solidFill>
              </a:rPr>
              <a:t>Real-time, actionable data at our fingertips</a:t>
            </a:r>
            <a:endParaRPr sz="2500" b="0">
              <a:solidFill>
                <a:srgbClr val="595959"/>
              </a:solidFill>
            </a:endParaRPr>
          </a:p>
        </p:txBody>
      </p:sp>
      <p:pic>
        <p:nvPicPr>
          <p:cNvPr id="305" name="Google Shape;305;p51"/>
          <p:cNvPicPr preferRelativeResize="0"/>
          <p:nvPr/>
        </p:nvPicPr>
        <p:blipFill>
          <a:blip r:embed="rId3">
            <a:alphaModFix/>
          </a:blip>
          <a:stretch>
            <a:fillRect/>
          </a:stretch>
        </p:blipFill>
        <p:spPr>
          <a:xfrm>
            <a:off x="4274067" y="4329433"/>
            <a:ext cx="3643835" cy="2603499"/>
          </a:xfrm>
          <a:prstGeom prst="rect">
            <a:avLst/>
          </a:prstGeom>
          <a:noFill/>
          <a:ln>
            <a:noFill/>
          </a:ln>
        </p:spPr>
      </p:pic>
      <p:sp>
        <p:nvSpPr>
          <p:cNvPr id="306" name="Google Shape;306;p51"/>
          <p:cNvSpPr txBox="1">
            <a:spLocks noGrp="1"/>
          </p:cNvSpPr>
          <p:nvPr>
            <p:ph type="sldNum" idx="12"/>
          </p:nvPr>
        </p:nvSpPr>
        <p:spPr>
          <a:xfrm>
            <a:off x="229169" y="8290163"/>
            <a:ext cx="975600" cy="6996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52"/>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pic>
        <p:nvPicPr>
          <p:cNvPr id="312" name="Google Shape;312;p5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621567" y="1042949"/>
            <a:ext cx="9806700" cy="32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To be a thriving district where all students achieve their biggest dreams we must build on our many bright spots and </a:t>
            </a:r>
            <a:r>
              <a:rPr lang="en" sz="3300" b="1">
                <a:latin typeface="Montserrat"/>
                <a:ea typeface="Montserrat"/>
                <a:cs typeface="Montserrat"/>
                <a:sym typeface="Montserrat"/>
              </a:rPr>
              <a:t>confront our challenges through the lens of opportunity</a:t>
            </a:r>
            <a:r>
              <a:rPr lang="en" sz="3300"/>
              <a:t>.</a:t>
            </a:r>
            <a:endParaRPr sz="3300"/>
          </a:p>
        </p:txBody>
      </p:sp>
      <p:sp>
        <p:nvSpPr>
          <p:cNvPr id="318" name="Google Shape;318;p53"/>
          <p:cNvSpPr txBox="1">
            <a:spLocks noGrp="1"/>
          </p:cNvSpPr>
          <p:nvPr>
            <p:ph type="sldNum" idx="12"/>
          </p:nvPr>
        </p:nvSpPr>
        <p:spPr>
          <a:xfrm>
            <a:off x="312911"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4"/>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A Call to Action: Regional Opportunities for Thriving Schools</a:t>
            </a:r>
            <a:endParaRPr b="1">
              <a:latin typeface="Montserrat"/>
              <a:ea typeface="Montserrat"/>
              <a:cs typeface="Montserrat"/>
              <a:sym typeface="Montserrat"/>
            </a:endParaRPr>
          </a:p>
        </p:txBody>
      </p:sp>
      <p:sp>
        <p:nvSpPr>
          <p:cNvPr id="324" name="Google Shape;324;p54"/>
          <p:cNvSpPr txBox="1">
            <a:spLocks noGrp="1"/>
          </p:cNvSpPr>
          <p:nvPr>
            <p:ph type="body" idx="1"/>
          </p:nvPr>
        </p:nvSpPr>
        <p:spPr>
          <a:xfrm>
            <a:off x="522000" y="2070300"/>
            <a:ext cx="9579600" cy="3159600"/>
          </a:xfrm>
          <a:prstGeom prst="rect">
            <a:avLst/>
          </a:prstGeom>
        </p:spPr>
        <p:txBody>
          <a:bodyPr spcFirstLastPara="1" wrap="square" lIns="91425" tIns="91425" rIns="91425" bIns="91425" anchor="t" anchorCtr="0">
            <a:noAutofit/>
          </a:bodyPr>
          <a:lstStyle/>
          <a:p>
            <a:pPr marL="0" lvl="0" indent="0" algn="l" rtl="0">
              <a:lnSpc>
                <a:spcPct val="115000"/>
              </a:lnSpc>
              <a:spcBef>
                <a:spcPts val="1100"/>
              </a:spcBef>
              <a:spcAft>
                <a:spcPts val="1100"/>
              </a:spcAft>
              <a:buNone/>
            </a:pPr>
            <a:r>
              <a:rPr lang="en" sz="2700"/>
              <a:t>Regional Opportunities for Thriving Schools is an initiative that was devised in the Spring of 2022 to respond to the </a:t>
            </a:r>
            <a:r>
              <a:rPr lang="en" sz="2700" b="1">
                <a:latin typeface="Montserrat"/>
                <a:ea typeface="Montserrat"/>
                <a:cs typeface="Montserrat"/>
                <a:sym typeface="Montserrat"/>
              </a:rPr>
              <a:t>Board’s request for a comprehensive plan </a:t>
            </a:r>
            <a:r>
              <a:rPr lang="en" sz="2700"/>
              <a:t>to ensure thriving schools with enrollment to support extraordinary student experiences across our district.  </a:t>
            </a:r>
            <a:endParaRPr sz="2700"/>
          </a:p>
        </p:txBody>
      </p:sp>
      <p:sp>
        <p:nvSpPr>
          <p:cNvPr id="325" name="Google Shape;325;p54"/>
          <p:cNvSpPr txBox="1">
            <a:spLocks noGrp="1"/>
          </p:cNvSpPr>
          <p:nvPr>
            <p:ph type="sldNum" idx="12"/>
          </p:nvPr>
        </p:nvSpPr>
        <p:spPr>
          <a:xfrm>
            <a:off x="417214" y="8290163"/>
            <a:ext cx="975600" cy="69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5"/>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Phase I Regional Opportunities for Thriving School Scope: </a:t>
            </a:r>
            <a:endParaRPr b="1">
              <a:latin typeface="Montserrat"/>
              <a:ea typeface="Montserrat"/>
              <a:cs typeface="Montserrat"/>
              <a:sym typeface="Montserrat"/>
            </a:endParaRPr>
          </a:p>
        </p:txBody>
      </p:sp>
      <p:sp>
        <p:nvSpPr>
          <p:cNvPr id="331" name="Google Shape;331;p55"/>
          <p:cNvSpPr txBox="1">
            <a:spLocks noGrp="1"/>
          </p:cNvSpPr>
          <p:nvPr>
            <p:ph type="body" idx="1"/>
          </p:nvPr>
        </p:nvSpPr>
        <p:spPr>
          <a:xfrm>
            <a:off x="522000" y="1917900"/>
            <a:ext cx="10866900" cy="40413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500" b="1">
                <a:latin typeface="Montserrat"/>
                <a:ea typeface="Montserrat"/>
                <a:cs typeface="Montserrat"/>
                <a:sym typeface="Montserrat"/>
              </a:rPr>
              <a:t>In Scope: </a:t>
            </a:r>
            <a:endParaRPr sz="2500" b="1">
              <a:latin typeface="Montserrat"/>
              <a:ea typeface="Montserrat"/>
              <a:cs typeface="Montserrat"/>
              <a:sym typeface="Montserrat"/>
            </a:endParaRPr>
          </a:p>
          <a:p>
            <a:pPr marL="457200" lvl="0" indent="-387350" algn="l" rtl="0">
              <a:lnSpc>
                <a:spcPct val="100000"/>
              </a:lnSpc>
              <a:spcBef>
                <a:spcPts val="1000"/>
              </a:spcBef>
              <a:spcAft>
                <a:spcPts val="0"/>
              </a:spcAft>
              <a:buSzPts val="2500"/>
              <a:buChar char="●"/>
            </a:pPr>
            <a:r>
              <a:rPr lang="en" sz="2500"/>
              <a:t>Jeffco district-managed elementary schools (K-2, K-5, and K-6)</a:t>
            </a:r>
            <a:endParaRPr sz="2500"/>
          </a:p>
          <a:p>
            <a:pPr marL="0" lvl="0" indent="0" algn="l" rtl="0">
              <a:lnSpc>
                <a:spcPct val="100000"/>
              </a:lnSpc>
              <a:spcBef>
                <a:spcPts val="1000"/>
              </a:spcBef>
              <a:spcAft>
                <a:spcPts val="0"/>
              </a:spcAft>
              <a:buNone/>
            </a:pPr>
            <a:r>
              <a:rPr lang="en" sz="2500" b="1">
                <a:latin typeface="Montserrat"/>
                <a:ea typeface="Montserrat"/>
                <a:cs typeface="Montserrat"/>
                <a:sym typeface="Montserrat"/>
              </a:rPr>
              <a:t>Out of Scope:</a:t>
            </a:r>
            <a:endParaRPr sz="2500" b="1">
              <a:latin typeface="Montserrat"/>
              <a:ea typeface="Montserrat"/>
              <a:cs typeface="Montserrat"/>
              <a:sym typeface="Montserrat"/>
            </a:endParaRPr>
          </a:p>
          <a:p>
            <a:pPr marL="457200" lvl="0" indent="-387350" algn="l" rtl="0">
              <a:lnSpc>
                <a:spcPct val="100000"/>
              </a:lnSpc>
              <a:spcBef>
                <a:spcPts val="1000"/>
              </a:spcBef>
              <a:spcAft>
                <a:spcPts val="0"/>
              </a:spcAft>
              <a:buSzPts val="2500"/>
              <a:buChar char="●"/>
            </a:pPr>
            <a:r>
              <a:rPr lang="en" sz="2500"/>
              <a:t>Use of facilities (begins January 2023)</a:t>
            </a:r>
            <a:endParaRPr sz="2500"/>
          </a:p>
          <a:p>
            <a:pPr marL="457200" lvl="0" indent="-387350" algn="l" rtl="0">
              <a:lnSpc>
                <a:spcPct val="100000"/>
              </a:lnSpc>
              <a:spcBef>
                <a:spcPts val="0"/>
              </a:spcBef>
              <a:spcAft>
                <a:spcPts val="0"/>
              </a:spcAft>
              <a:buSzPts val="2500"/>
              <a:buChar char="●"/>
            </a:pPr>
            <a:r>
              <a:rPr lang="en" sz="2500"/>
              <a:t>Secondary schools, including K-8 (begins January 2023)</a:t>
            </a:r>
            <a:endParaRPr sz="2500"/>
          </a:p>
          <a:p>
            <a:pPr marL="457200" lvl="0" indent="-387350" algn="l" rtl="0">
              <a:lnSpc>
                <a:spcPct val="100000"/>
              </a:lnSpc>
              <a:spcBef>
                <a:spcPts val="0"/>
              </a:spcBef>
              <a:spcAft>
                <a:spcPts val="0"/>
              </a:spcAft>
              <a:buSzPts val="2500"/>
              <a:buChar char="●"/>
            </a:pPr>
            <a:r>
              <a:rPr lang="en" sz="2500"/>
              <a:t>Adjusting school boundaries (beyond the consolidated schools) and articulation areas, districtwide </a:t>
            </a:r>
            <a:endParaRPr sz="2500"/>
          </a:p>
        </p:txBody>
      </p:sp>
      <p:sp>
        <p:nvSpPr>
          <p:cNvPr id="332" name="Google Shape;332;p55"/>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15</a:t>
            </a:fld>
            <a:endParaRPr sz="1600">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6"/>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Fall 2022 Timeline: </a:t>
            </a:r>
            <a:endParaRPr b="1">
              <a:latin typeface="Montserrat"/>
              <a:ea typeface="Montserrat"/>
              <a:cs typeface="Montserrat"/>
              <a:sym typeface="Montserrat"/>
            </a:endParaRPr>
          </a:p>
        </p:txBody>
      </p:sp>
      <p:sp>
        <p:nvSpPr>
          <p:cNvPr id="338" name="Google Shape;338;p56"/>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On </a:t>
            </a:r>
            <a:r>
              <a:rPr lang="en" sz="1600" b="1">
                <a:latin typeface="Montserrat"/>
                <a:ea typeface="Montserrat"/>
                <a:cs typeface="Montserrat"/>
                <a:sym typeface="Montserrat"/>
              </a:rPr>
              <a:t>June 30, 2022</a:t>
            </a:r>
            <a:r>
              <a:rPr lang="en" sz="1600"/>
              <a:t>, the Board of Education received access to a </a:t>
            </a:r>
            <a:r>
              <a:rPr lang="en" sz="1600" u="sng">
                <a:solidFill>
                  <a:schemeClr val="accent5"/>
                </a:solidFill>
                <a:hlinkClick r:id="rId3">
                  <a:extLst>
                    <a:ext uri="{A12FA001-AC4F-418D-AE19-62706E023703}">
                      <ahyp:hlinkClr xmlns:ahyp="http://schemas.microsoft.com/office/drawing/2018/hyperlinkcolor" val="tx"/>
                    </a:ext>
                  </a:extLst>
                </a:hlinkClick>
              </a:rPr>
              <a:t>public dashboard</a:t>
            </a:r>
            <a:r>
              <a:rPr lang="en" sz="1600"/>
              <a:t> on district-managed elementary schools providing data aligned with Policy FCB; receipt of this report was the first step in the process that anticipates a November 2022 Board vote.</a:t>
            </a:r>
            <a:endParaRPr sz="2700" b="1">
              <a:latin typeface="Montserrat"/>
              <a:ea typeface="Montserrat"/>
              <a:cs typeface="Montserrat"/>
              <a:sym typeface="Montserrat"/>
            </a:endParaRPr>
          </a:p>
          <a:p>
            <a:pPr marL="457200" lvl="0" indent="-400050" algn="l" rtl="0">
              <a:lnSpc>
                <a:spcPct val="100000"/>
              </a:lnSpc>
              <a:spcBef>
                <a:spcPts val="1000"/>
              </a:spcBef>
              <a:spcAft>
                <a:spcPts val="0"/>
              </a:spcAft>
              <a:buSzPts val="2700"/>
              <a:buChar char="●"/>
            </a:pPr>
            <a:r>
              <a:rPr lang="en" sz="2700" b="1">
                <a:latin typeface="Montserrat"/>
                <a:ea typeface="Montserrat"/>
                <a:cs typeface="Montserrat"/>
                <a:sym typeface="Montserrat"/>
              </a:rPr>
              <a:t>August 25: </a:t>
            </a:r>
            <a:r>
              <a:rPr lang="en" sz="2700"/>
              <a:t>Staff’s Recommendation </a:t>
            </a:r>
            <a:endParaRPr sz="2700"/>
          </a:p>
          <a:p>
            <a:pPr marL="457200" lvl="0" indent="-400050" algn="l" rtl="0">
              <a:lnSpc>
                <a:spcPct val="100000"/>
              </a:lnSpc>
              <a:spcBef>
                <a:spcPts val="1000"/>
              </a:spcBef>
              <a:spcAft>
                <a:spcPts val="0"/>
              </a:spcAft>
              <a:buSzPts val="2700"/>
              <a:buChar char="●"/>
            </a:pPr>
            <a:r>
              <a:rPr lang="en" sz="2700" b="1">
                <a:latin typeface="Montserrat"/>
                <a:ea typeface="Montserrat"/>
                <a:cs typeface="Montserrat"/>
                <a:sym typeface="Montserrat"/>
              </a:rPr>
              <a:t>September 6 - October 21: </a:t>
            </a:r>
            <a:r>
              <a:rPr lang="en" sz="2700"/>
              <a:t>School-based community engagement on transitions</a:t>
            </a:r>
            <a:endParaRPr sz="2700"/>
          </a:p>
          <a:p>
            <a:pPr marL="457200" lvl="0" indent="-400050" algn="l" rtl="0">
              <a:lnSpc>
                <a:spcPct val="100000"/>
              </a:lnSpc>
              <a:spcBef>
                <a:spcPts val="1000"/>
              </a:spcBef>
              <a:spcAft>
                <a:spcPts val="0"/>
              </a:spcAft>
              <a:buSzPts val="2700"/>
              <a:buChar char="●"/>
            </a:pPr>
            <a:r>
              <a:rPr lang="en" sz="2700" b="1">
                <a:latin typeface="Montserrat"/>
                <a:ea typeface="Montserrat"/>
                <a:cs typeface="Montserrat"/>
                <a:sym typeface="Montserrat"/>
              </a:rPr>
              <a:t>October 24 - 27: </a:t>
            </a:r>
            <a:r>
              <a:rPr lang="en" sz="2700"/>
              <a:t>Public Comment</a:t>
            </a:r>
            <a:endParaRPr sz="2700"/>
          </a:p>
          <a:p>
            <a:pPr marL="457200" lvl="0" indent="-400050" algn="l" rtl="0">
              <a:lnSpc>
                <a:spcPct val="100000"/>
              </a:lnSpc>
              <a:spcBef>
                <a:spcPts val="1000"/>
              </a:spcBef>
              <a:spcAft>
                <a:spcPts val="1000"/>
              </a:spcAft>
              <a:buSzPts val="2700"/>
              <a:buFont typeface="Montserrat"/>
              <a:buChar char="●"/>
            </a:pPr>
            <a:r>
              <a:rPr lang="en" sz="2700" b="1">
                <a:latin typeface="Montserrat"/>
                <a:ea typeface="Montserrat"/>
                <a:cs typeface="Montserrat"/>
                <a:sym typeface="Montserrat"/>
              </a:rPr>
              <a:t>November 10: </a:t>
            </a:r>
            <a:r>
              <a:rPr lang="en" sz="2700"/>
              <a:t>Board Vote</a:t>
            </a:r>
            <a:r>
              <a:rPr lang="en" sz="2700" b="1">
                <a:latin typeface="Montserrat"/>
                <a:ea typeface="Montserrat"/>
                <a:cs typeface="Montserrat"/>
                <a:sym typeface="Montserrat"/>
              </a:rPr>
              <a:t> </a:t>
            </a:r>
            <a:endParaRPr sz="2700" b="1">
              <a:latin typeface="Montserrat"/>
              <a:ea typeface="Montserrat"/>
              <a:cs typeface="Montserrat"/>
              <a:sym typeface="Montserrat"/>
            </a:endParaRPr>
          </a:p>
        </p:txBody>
      </p:sp>
      <p:sp>
        <p:nvSpPr>
          <p:cNvPr id="339" name="Google Shape;339;p56"/>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16</a:t>
            </a:fld>
            <a:endParaRPr sz="16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The Why</a:t>
            </a:r>
            <a:endParaRPr b="1">
              <a:latin typeface="Montserrat"/>
              <a:ea typeface="Montserrat"/>
              <a:cs typeface="Montserrat"/>
              <a:sym typeface="Montserrat"/>
            </a:endParaRPr>
          </a:p>
        </p:txBody>
      </p:sp>
      <p:sp>
        <p:nvSpPr>
          <p:cNvPr id="345" name="Google Shape;345;p57"/>
          <p:cNvSpPr txBox="1">
            <a:spLocks noGrp="1"/>
          </p:cNvSpPr>
          <p:nvPr>
            <p:ph type="body" idx="1"/>
          </p:nvPr>
        </p:nvSpPr>
        <p:spPr>
          <a:xfrm>
            <a:off x="522000" y="1460700"/>
            <a:ext cx="10866900" cy="4041300"/>
          </a:xfrm>
          <a:prstGeom prst="rect">
            <a:avLst/>
          </a:prstGeom>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457200" lvl="0" indent="-400050" algn="l" rtl="0">
              <a:lnSpc>
                <a:spcPct val="100000"/>
              </a:lnSpc>
              <a:spcBef>
                <a:spcPts val="1000"/>
              </a:spcBef>
              <a:spcAft>
                <a:spcPts val="0"/>
              </a:spcAft>
              <a:buSzPts val="2700"/>
              <a:buChar char="●"/>
            </a:pPr>
            <a:r>
              <a:rPr lang="en" sz="2700"/>
              <a:t>According to the state demographer, the number of school-aged children in Jeffco peaked in 2001</a:t>
            </a:r>
            <a:endParaRPr sz="2700"/>
          </a:p>
          <a:p>
            <a:pPr marL="457200" lvl="0" indent="-400050" algn="l" rtl="0">
              <a:lnSpc>
                <a:spcPct val="100000"/>
              </a:lnSpc>
              <a:spcBef>
                <a:spcPts val="1000"/>
              </a:spcBef>
              <a:spcAft>
                <a:spcPts val="0"/>
              </a:spcAft>
              <a:buSzPts val="2700"/>
              <a:buChar char="●"/>
            </a:pPr>
            <a:r>
              <a:rPr lang="en" sz="2700"/>
              <a:t>More than one third of our elementary schools were built between 1946 - 1964 in the height of the baby boom</a:t>
            </a:r>
            <a:endParaRPr sz="2700"/>
          </a:p>
          <a:p>
            <a:pPr marL="457200" lvl="0" indent="-400050" algn="l" rtl="0">
              <a:lnSpc>
                <a:spcPct val="100000"/>
              </a:lnSpc>
              <a:spcBef>
                <a:spcPts val="1000"/>
              </a:spcBef>
              <a:spcAft>
                <a:spcPts val="0"/>
              </a:spcAft>
              <a:buSzPts val="2700"/>
              <a:buChar char="●"/>
            </a:pPr>
            <a:r>
              <a:rPr lang="en" sz="2700"/>
              <a:t>On average, excluding mountain schools, our elementary schools are 1.3 miles apart today</a:t>
            </a:r>
            <a:endParaRPr sz="2700"/>
          </a:p>
          <a:p>
            <a:pPr marL="457200" lvl="0" indent="-400050" algn="l" rtl="0">
              <a:lnSpc>
                <a:spcPct val="100000"/>
              </a:lnSpc>
              <a:spcBef>
                <a:spcPts val="1000"/>
              </a:spcBef>
              <a:spcAft>
                <a:spcPts val="1000"/>
              </a:spcAft>
              <a:buSzPts val="2700"/>
              <a:buChar char="●"/>
            </a:pPr>
            <a:r>
              <a:rPr lang="en" sz="2700"/>
              <a:t>On average, 45% of families choice out of their neighborhood elementary school and 38% choice in*</a:t>
            </a:r>
            <a:endParaRPr sz="2700"/>
          </a:p>
        </p:txBody>
      </p:sp>
      <p:sp>
        <p:nvSpPr>
          <p:cNvPr id="346" name="Google Shape;346;p57"/>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17</a:t>
            </a:fld>
            <a:endParaRPr sz="1600">
              <a:latin typeface="Montserrat"/>
              <a:ea typeface="Montserrat"/>
              <a:cs typeface="Montserrat"/>
              <a:sym typeface="Montserrat"/>
            </a:endParaRPr>
          </a:p>
        </p:txBody>
      </p:sp>
      <p:sp>
        <p:nvSpPr>
          <p:cNvPr id="347" name="Google Shape;347;p57"/>
          <p:cNvSpPr txBox="1"/>
          <p:nvPr/>
        </p:nvSpPr>
        <p:spPr>
          <a:xfrm>
            <a:off x="3355000" y="5591975"/>
            <a:ext cx="336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*Based on 2021-22 EnrollJeffco data </a:t>
            </a:r>
            <a:endParaRPr sz="1200">
              <a:latin typeface="Montserrat"/>
              <a:ea typeface="Montserrat"/>
              <a:cs typeface="Montserrat"/>
              <a:sym typeface="Montserra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The Why</a:t>
            </a:r>
            <a:endParaRPr b="1">
              <a:latin typeface="Montserrat"/>
              <a:ea typeface="Montserrat"/>
              <a:cs typeface="Montserrat"/>
              <a:sym typeface="Montserrat"/>
            </a:endParaRPr>
          </a:p>
        </p:txBody>
      </p:sp>
      <p:sp>
        <p:nvSpPr>
          <p:cNvPr id="353" name="Google Shape;353;p58"/>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600"/>
              <a:t>There are significant inequities in per-pupil funding at our elementary schools </a:t>
            </a:r>
            <a:endParaRPr sz="2600"/>
          </a:p>
          <a:p>
            <a:pPr marL="0" lvl="0" indent="0" algn="l" rtl="0">
              <a:lnSpc>
                <a:spcPct val="100000"/>
              </a:lnSpc>
              <a:spcBef>
                <a:spcPts val="1000"/>
              </a:spcBef>
              <a:spcAft>
                <a:spcPts val="1000"/>
              </a:spcAft>
              <a:buNone/>
            </a:pPr>
            <a:endParaRPr sz="2600" b="1">
              <a:latin typeface="Montserrat"/>
              <a:ea typeface="Montserrat"/>
              <a:cs typeface="Montserrat"/>
              <a:sym typeface="Montserrat"/>
            </a:endParaRPr>
          </a:p>
        </p:txBody>
      </p:sp>
      <p:sp>
        <p:nvSpPr>
          <p:cNvPr id="354" name="Google Shape;354;p58"/>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18</a:t>
            </a:fld>
            <a:endParaRPr sz="1600">
              <a:latin typeface="Montserrat"/>
              <a:ea typeface="Montserrat"/>
              <a:cs typeface="Montserrat"/>
              <a:sym typeface="Montserrat"/>
            </a:endParaRPr>
          </a:p>
        </p:txBody>
      </p:sp>
      <p:graphicFrame>
        <p:nvGraphicFramePr>
          <p:cNvPr id="355" name="Google Shape;355;p58"/>
          <p:cNvGraphicFramePr/>
          <p:nvPr/>
        </p:nvGraphicFramePr>
        <p:xfrm>
          <a:off x="681175" y="2574375"/>
          <a:ext cx="3000000" cy="3000000"/>
        </p:xfrm>
        <a:graphic>
          <a:graphicData uri="http://schemas.openxmlformats.org/drawingml/2006/table">
            <a:tbl>
              <a:tblPr>
                <a:noFill/>
                <a:tableStyleId>{4484CAB8-AE21-40F0-B1B8-7E9239B95346}</a:tableStyleId>
              </a:tblPr>
              <a:tblGrid>
                <a:gridCol w="4407825">
                  <a:extLst>
                    <a:ext uri="{9D8B030D-6E8A-4147-A177-3AD203B41FA5}">
                      <a16:colId xmlns:a16="http://schemas.microsoft.com/office/drawing/2014/main" val="20000"/>
                    </a:ext>
                  </a:extLst>
                </a:gridCol>
                <a:gridCol w="5301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2500">
                          <a:solidFill>
                            <a:srgbClr val="971B72"/>
                          </a:solidFill>
                          <a:latin typeface="Montserrat"/>
                          <a:ea typeface="Montserrat"/>
                          <a:cs typeface="Montserrat"/>
                          <a:sym typeface="Montserrat"/>
                        </a:rPr>
                        <a:t>FCB Dashboard Data</a:t>
                      </a:r>
                      <a:endParaRPr sz="2500">
                        <a:solidFill>
                          <a:srgbClr val="971B72"/>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sz="2500" u="sng">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2500" u="sng">
                          <a:solidFill>
                            <a:srgbClr val="434343"/>
                          </a:solidFill>
                          <a:latin typeface="Montserrat"/>
                          <a:ea typeface="Montserrat"/>
                          <a:cs typeface="Montserrat"/>
                          <a:sym typeface="Montserrat"/>
                        </a:rPr>
                        <a:t>Least Per Pupil</a:t>
                      </a:r>
                      <a:endParaRPr sz="2500" u="sng">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500" u="sng">
                          <a:solidFill>
                            <a:srgbClr val="434343"/>
                          </a:solidFill>
                          <a:latin typeface="Montserrat"/>
                          <a:ea typeface="Montserrat"/>
                          <a:cs typeface="Montserrat"/>
                          <a:sym typeface="Montserrat"/>
                        </a:rPr>
                        <a:t>Most Per Pupil</a:t>
                      </a:r>
                      <a:endParaRPr sz="2500" u="sng">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1173450">
                <a:tc>
                  <a:txBody>
                    <a:bodyPr/>
                    <a:lstStyle/>
                    <a:p>
                      <a:pPr marL="0" lvl="0" indent="0" algn="l" rtl="0">
                        <a:spcBef>
                          <a:spcPts val="0"/>
                        </a:spcBef>
                        <a:spcAft>
                          <a:spcPts val="0"/>
                        </a:spcAft>
                        <a:buNone/>
                      </a:pPr>
                      <a:r>
                        <a:rPr lang="en" sz="4000" b="1">
                          <a:solidFill>
                            <a:srgbClr val="971B72"/>
                          </a:solidFill>
                          <a:latin typeface="Montserrat"/>
                          <a:ea typeface="Montserrat"/>
                          <a:cs typeface="Montserrat"/>
                          <a:sym typeface="Montserrat"/>
                        </a:rPr>
                        <a:t>$13,870</a:t>
                      </a:r>
                      <a:r>
                        <a:rPr lang="en" sz="4000">
                          <a:solidFill>
                            <a:srgbClr val="434343"/>
                          </a:solidFill>
                          <a:latin typeface="Montserrat"/>
                          <a:ea typeface="Montserrat"/>
                          <a:cs typeface="Montserrat"/>
                          <a:sym typeface="Montserrat"/>
                        </a:rPr>
                        <a:t> </a:t>
                      </a:r>
                      <a:endParaRPr sz="40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2500">
                          <a:solidFill>
                            <a:srgbClr val="434343"/>
                          </a:solidFill>
                          <a:latin typeface="Montserrat"/>
                          <a:ea typeface="Montserrat"/>
                          <a:cs typeface="Montserrat"/>
                          <a:sym typeface="Montserrat"/>
                        </a:rPr>
                        <a:t>Per student</a:t>
                      </a:r>
                      <a:endParaRPr sz="2500">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4000" b="1">
                          <a:solidFill>
                            <a:srgbClr val="971B72"/>
                          </a:solidFill>
                          <a:latin typeface="Montserrat"/>
                          <a:ea typeface="Montserrat"/>
                          <a:cs typeface="Montserrat"/>
                          <a:sym typeface="Montserrat"/>
                        </a:rPr>
                        <a:t>$19,197</a:t>
                      </a:r>
                      <a:endParaRPr sz="4000" b="1">
                        <a:solidFill>
                          <a:srgbClr val="971B72"/>
                        </a:solidFill>
                        <a:latin typeface="Montserrat"/>
                        <a:ea typeface="Montserrat"/>
                        <a:cs typeface="Montserrat"/>
                        <a:sym typeface="Montserrat"/>
                      </a:endParaRPr>
                    </a:p>
                    <a:p>
                      <a:pPr marL="0" lvl="0" indent="0" algn="l" rtl="0">
                        <a:spcBef>
                          <a:spcPts val="0"/>
                        </a:spcBef>
                        <a:spcAft>
                          <a:spcPts val="0"/>
                        </a:spcAft>
                        <a:buNone/>
                      </a:pPr>
                      <a:r>
                        <a:rPr lang="en" sz="2500">
                          <a:solidFill>
                            <a:srgbClr val="434343"/>
                          </a:solidFill>
                          <a:latin typeface="Montserrat"/>
                          <a:ea typeface="Montserrat"/>
                          <a:cs typeface="Montserrat"/>
                          <a:sym typeface="Montserrat"/>
                        </a:rPr>
                        <a:t>Per student</a:t>
                      </a:r>
                      <a:endParaRPr sz="2500">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9"/>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The Challenge: 2018 Bond Investments</a:t>
            </a:r>
            <a:endParaRPr b="1">
              <a:latin typeface="Montserrat"/>
              <a:ea typeface="Montserrat"/>
              <a:cs typeface="Montserrat"/>
              <a:sym typeface="Montserrat"/>
            </a:endParaRPr>
          </a:p>
        </p:txBody>
      </p:sp>
      <p:sp>
        <p:nvSpPr>
          <p:cNvPr id="361" name="Google Shape;361;p59"/>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457200" lvl="0" indent="-400050" algn="l" rtl="0">
              <a:lnSpc>
                <a:spcPct val="100000"/>
              </a:lnSpc>
              <a:spcBef>
                <a:spcPts val="1000"/>
              </a:spcBef>
              <a:spcAft>
                <a:spcPts val="0"/>
              </a:spcAft>
              <a:buSzPts val="2700"/>
              <a:buChar char="●"/>
            </a:pPr>
            <a:r>
              <a:rPr lang="en" sz="2700"/>
              <a:t>Jeffco has spent $16,395,891—2% of all 2018 bond-funded projects—in the schools recommended for consolidation</a:t>
            </a:r>
            <a:endParaRPr sz="2700"/>
          </a:p>
          <a:p>
            <a:pPr marL="457200" lvl="0" indent="-400050" algn="l" rtl="0">
              <a:lnSpc>
                <a:spcPct val="100000"/>
              </a:lnSpc>
              <a:spcBef>
                <a:spcPts val="1000"/>
              </a:spcBef>
              <a:spcAft>
                <a:spcPts val="0"/>
              </a:spcAft>
              <a:buSzPts val="2700"/>
              <a:buChar char="●"/>
            </a:pPr>
            <a:r>
              <a:rPr lang="en" sz="2700"/>
              <a:t>Additionally these schools have received grants and gifts of support from community organizations </a:t>
            </a:r>
            <a:endParaRPr sz="2700"/>
          </a:p>
          <a:p>
            <a:pPr marL="457200" lvl="0" indent="-400050" algn="l" rtl="0">
              <a:lnSpc>
                <a:spcPct val="100000"/>
              </a:lnSpc>
              <a:spcBef>
                <a:spcPts val="1000"/>
              </a:spcBef>
              <a:spcAft>
                <a:spcPts val="1000"/>
              </a:spcAft>
              <a:buSzPts val="2700"/>
              <a:buChar char="●"/>
            </a:pPr>
            <a:r>
              <a:rPr lang="en" sz="2700"/>
              <a:t>$12.2M in projects deferred by the superintendent due to low enrollment and pending consolidation decisions </a:t>
            </a:r>
            <a:endParaRPr sz="2700"/>
          </a:p>
        </p:txBody>
      </p:sp>
      <p:sp>
        <p:nvSpPr>
          <p:cNvPr id="362" name="Google Shape;362;p59"/>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19</a:t>
            </a:fld>
            <a:endParaRPr sz="1600">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453900" y="707433"/>
            <a:ext cx="4173900" cy="1128300"/>
          </a:xfrm>
          <a:prstGeom prst="rect">
            <a:avLst/>
          </a:prstGeom>
        </p:spPr>
        <p:txBody>
          <a:bodyPr spcFirstLastPara="1" wrap="square" lIns="121900" tIns="121900" rIns="121900" bIns="121900" anchor="t" anchorCtr="0">
            <a:normAutofit fontScale="90000"/>
          </a:bodyPr>
          <a:lstStyle/>
          <a:p>
            <a:pPr marL="0" lvl="0" indent="0" algn="l" rtl="0">
              <a:spcBef>
                <a:spcPts val="0"/>
              </a:spcBef>
              <a:spcAft>
                <a:spcPts val="0"/>
              </a:spcAft>
              <a:buNone/>
            </a:pPr>
            <a:r>
              <a:rPr lang="en"/>
              <a:t>Jeffco Public Schools</a:t>
            </a:r>
            <a:endParaRPr/>
          </a:p>
        </p:txBody>
      </p:sp>
      <p:pic>
        <p:nvPicPr>
          <p:cNvPr id="230" name="Google Shape;230;p42"/>
          <p:cNvPicPr preferRelativeResize="0"/>
          <p:nvPr/>
        </p:nvPicPr>
        <p:blipFill>
          <a:blip r:embed="rId3">
            <a:alphaModFix/>
          </a:blip>
          <a:stretch>
            <a:fillRect/>
          </a:stretch>
        </p:blipFill>
        <p:spPr>
          <a:xfrm>
            <a:off x="4766066" y="410868"/>
            <a:ext cx="5775234" cy="5516833"/>
          </a:xfrm>
          <a:prstGeom prst="rect">
            <a:avLst/>
          </a:prstGeom>
          <a:noFill/>
          <a:ln>
            <a:noFill/>
          </a:ln>
        </p:spPr>
      </p:pic>
      <p:sp>
        <p:nvSpPr>
          <p:cNvPr id="231" name="Google Shape;231;p42"/>
          <p:cNvSpPr/>
          <p:nvPr/>
        </p:nvSpPr>
        <p:spPr>
          <a:xfrm>
            <a:off x="5999533" y="1210650"/>
            <a:ext cx="1559100" cy="4075200"/>
          </a:xfrm>
          <a:prstGeom prst="rect">
            <a:avLst/>
          </a:prstGeom>
          <a:noFill/>
          <a:ln w="28575" cap="flat" cmpd="sng">
            <a:solidFill>
              <a:srgbClr val="971B7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32" name="Google Shape;232;p42"/>
          <p:cNvSpPr txBox="1"/>
          <p:nvPr/>
        </p:nvSpPr>
        <p:spPr>
          <a:xfrm>
            <a:off x="453900" y="1420933"/>
            <a:ext cx="4095300" cy="33246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2000">
                <a:solidFill>
                  <a:srgbClr val="6C7070"/>
                </a:solidFill>
                <a:latin typeface="Montserrat Medium"/>
                <a:ea typeface="Montserrat Medium"/>
                <a:cs typeface="Montserrat Medium"/>
                <a:sym typeface="Montserrat Medium"/>
              </a:rPr>
              <a:t>Jeffco is the second largest school district in Colorado, serving 8% of all the K-12 students in Colorado </a:t>
            </a: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r>
              <a:rPr lang="en" sz="2000">
                <a:solidFill>
                  <a:srgbClr val="6C7070"/>
                </a:solidFill>
                <a:latin typeface="Montserrat Medium"/>
                <a:ea typeface="Montserrat Medium"/>
                <a:cs typeface="Montserrat Medium"/>
                <a:sym typeface="Montserrat Medium"/>
              </a:rPr>
              <a:t>Jeffco has 157* schools on 168 campuses</a:t>
            </a: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r>
              <a:rPr lang="en" sz="2000">
                <a:solidFill>
                  <a:srgbClr val="6C7070"/>
                </a:solidFill>
                <a:latin typeface="Montserrat Medium"/>
                <a:ea typeface="Montserrat Medium"/>
                <a:cs typeface="Montserrat Medium"/>
                <a:sym typeface="Montserrat Medium"/>
              </a:rPr>
              <a:t>The school district is divided into 17 articulation areas</a:t>
            </a:r>
            <a:endParaRPr sz="2000">
              <a:solidFill>
                <a:srgbClr val="6C7070"/>
              </a:solidFill>
              <a:latin typeface="Montserrat Medium"/>
              <a:ea typeface="Montserrat Medium"/>
              <a:cs typeface="Montserrat Medium"/>
              <a:sym typeface="Montserrat Medium"/>
            </a:endParaRPr>
          </a:p>
        </p:txBody>
      </p:sp>
      <p:sp>
        <p:nvSpPr>
          <p:cNvPr id="233" name="Google Shape;233;p42"/>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2</a:t>
            </a:fld>
            <a:endParaRPr/>
          </a:p>
        </p:txBody>
      </p:sp>
      <p:sp>
        <p:nvSpPr>
          <p:cNvPr id="234" name="Google Shape;234;p42"/>
          <p:cNvSpPr txBox="1"/>
          <p:nvPr/>
        </p:nvSpPr>
        <p:spPr>
          <a:xfrm>
            <a:off x="558525" y="4818775"/>
            <a:ext cx="2799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rgbClr val="666666"/>
                </a:solidFill>
                <a:latin typeface="Montserrat"/>
                <a:ea typeface="Montserrat"/>
                <a:cs typeface="Montserrat"/>
                <a:sym typeface="Montserrat"/>
              </a:rPr>
              <a:t>*Includes charter schools, Jeffco has 142 district-managed schools</a:t>
            </a:r>
            <a:endParaRPr sz="1100" i="1">
              <a:solidFill>
                <a:srgbClr val="666666"/>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0"/>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The Challenge</a:t>
            </a:r>
            <a:endParaRPr b="1">
              <a:latin typeface="Montserrat"/>
              <a:ea typeface="Montserrat"/>
              <a:cs typeface="Montserrat"/>
              <a:sym typeface="Montserrat"/>
            </a:endParaRPr>
          </a:p>
        </p:txBody>
      </p:sp>
      <p:sp>
        <p:nvSpPr>
          <p:cNvPr id="368" name="Google Shape;368;p60"/>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457200" lvl="0" indent="-374650" algn="l" rtl="0">
              <a:lnSpc>
                <a:spcPct val="100000"/>
              </a:lnSpc>
              <a:spcBef>
                <a:spcPts val="1000"/>
              </a:spcBef>
              <a:spcAft>
                <a:spcPts val="0"/>
              </a:spcAft>
              <a:buSzPts val="2300"/>
              <a:buChar char="●"/>
            </a:pPr>
            <a:r>
              <a:rPr lang="en" sz="2300"/>
              <a:t>There are families who were impacted by the Allendale and Fitzmorris closures, who will be impacted again </a:t>
            </a:r>
            <a:endParaRPr sz="2300"/>
          </a:p>
          <a:p>
            <a:pPr marL="457200" lvl="0" indent="-374650" algn="l" rtl="0">
              <a:lnSpc>
                <a:spcPct val="100000"/>
              </a:lnSpc>
              <a:spcBef>
                <a:spcPts val="1000"/>
              </a:spcBef>
              <a:spcAft>
                <a:spcPts val="0"/>
              </a:spcAft>
              <a:buSzPts val="2300"/>
              <a:buChar char="●"/>
            </a:pPr>
            <a:r>
              <a:rPr lang="en" sz="2300"/>
              <a:t>There are staff members who have been through previous school closures, who will be impacted again</a:t>
            </a:r>
            <a:endParaRPr sz="2300"/>
          </a:p>
          <a:p>
            <a:pPr marL="457200" lvl="0" indent="-374650" algn="l" rtl="0">
              <a:lnSpc>
                <a:spcPct val="100000"/>
              </a:lnSpc>
              <a:spcBef>
                <a:spcPts val="1000"/>
              </a:spcBef>
              <a:spcAft>
                <a:spcPts val="0"/>
              </a:spcAft>
              <a:buSzPts val="2300"/>
              <a:buChar char="●"/>
            </a:pPr>
            <a:r>
              <a:rPr lang="en" sz="2300"/>
              <a:t>Many of the closing schools are walk-only schools. While schools they are paired for consolidation are in close proximity, busing may be required</a:t>
            </a:r>
            <a:endParaRPr sz="2300"/>
          </a:p>
          <a:p>
            <a:pPr marL="457200" lvl="0" indent="-374650" algn="l" rtl="0">
              <a:lnSpc>
                <a:spcPct val="100000"/>
              </a:lnSpc>
              <a:spcBef>
                <a:spcPts val="1000"/>
              </a:spcBef>
              <a:spcAft>
                <a:spcPts val="1000"/>
              </a:spcAft>
              <a:buSzPts val="2300"/>
              <a:buChar char="●"/>
            </a:pPr>
            <a:r>
              <a:rPr lang="en" sz="2300"/>
              <a:t>While we can offer students the opportunity to move with their peers, we cannot guarantee that for our staff</a:t>
            </a:r>
            <a:endParaRPr sz="2300"/>
          </a:p>
        </p:txBody>
      </p:sp>
      <p:sp>
        <p:nvSpPr>
          <p:cNvPr id="369" name="Google Shape;369;p60"/>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20</a:t>
            </a:fld>
            <a:endParaRPr sz="1600">
              <a:latin typeface="Montserrat"/>
              <a:ea typeface="Montserrat"/>
              <a:cs typeface="Montserrat"/>
              <a:sym typeface="Montserra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61"/>
          <p:cNvSpPr txBox="1">
            <a:spLocks noGrp="1"/>
          </p:cNvSpPr>
          <p:nvPr>
            <p:ph type="title"/>
          </p:nvPr>
        </p:nvSpPr>
        <p:spPr>
          <a:xfrm>
            <a:off x="621567" y="1042949"/>
            <a:ext cx="9806700" cy="32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b="1">
                <a:latin typeface="Montserrat"/>
                <a:ea typeface="Montserrat"/>
                <a:cs typeface="Montserrat"/>
                <a:sym typeface="Montserrat"/>
              </a:rPr>
              <a:t>The Opportunity:</a:t>
            </a:r>
            <a:r>
              <a:rPr lang="en" sz="3300"/>
              <a:t> In most cases, we are able to move all students from one school to another, allowing them to remain with their peers in their existing articulation area.</a:t>
            </a:r>
            <a:endParaRPr sz="3300"/>
          </a:p>
          <a:p>
            <a:pPr marL="0" lvl="0" indent="0" algn="l" rtl="0">
              <a:spcBef>
                <a:spcPts val="0"/>
              </a:spcBef>
              <a:spcAft>
                <a:spcPts val="0"/>
              </a:spcAft>
              <a:buNone/>
            </a:pPr>
            <a:r>
              <a:rPr lang="en" sz="3300" b="1">
                <a:latin typeface="Montserrat"/>
                <a:ea typeface="Montserrat"/>
                <a:cs typeface="Montserrat"/>
                <a:sym typeface="Montserrat"/>
              </a:rPr>
              <a:t>Two small schools can become one, more sustainable and robustly resourced school. </a:t>
            </a:r>
            <a:endParaRPr sz="3300" b="1">
              <a:latin typeface="Montserrat"/>
              <a:ea typeface="Montserrat"/>
              <a:cs typeface="Montserrat"/>
              <a:sym typeface="Montserrat"/>
            </a:endParaRPr>
          </a:p>
          <a:p>
            <a:pPr marL="0" lvl="0" indent="0" algn="l" rtl="0">
              <a:spcBef>
                <a:spcPts val="0"/>
              </a:spcBef>
              <a:spcAft>
                <a:spcPts val="0"/>
              </a:spcAft>
              <a:buNone/>
            </a:pPr>
            <a:endParaRPr sz="3300"/>
          </a:p>
        </p:txBody>
      </p:sp>
      <p:sp>
        <p:nvSpPr>
          <p:cNvPr id="375" name="Google Shape;375;p61"/>
          <p:cNvSpPr txBox="1">
            <a:spLocks noGrp="1"/>
          </p:cNvSpPr>
          <p:nvPr>
            <p:ph type="sldNum" idx="12"/>
          </p:nvPr>
        </p:nvSpPr>
        <p:spPr>
          <a:xfrm>
            <a:off x="312911"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2"/>
          <p:cNvSpPr txBox="1">
            <a:spLocks noGrp="1"/>
          </p:cNvSpPr>
          <p:nvPr>
            <p:ph type="title"/>
          </p:nvPr>
        </p:nvSpPr>
        <p:spPr>
          <a:xfrm>
            <a:off x="518108" y="5653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Montserrat"/>
                <a:ea typeface="Montserrat"/>
                <a:cs typeface="Montserrat"/>
                <a:sym typeface="Montserrat"/>
              </a:rPr>
              <a:t>The Opportunity</a:t>
            </a:r>
            <a:endParaRPr b="1">
              <a:latin typeface="Montserrat"/>
              <a:ea typeface="Montserrat"/>
              <a:cs typeface="Montserrat"/>
              <a:sym typeface="Montserrat"/>
            </a:endParaRPr>
          </a:p>
        </p:txBody>
      </p:sp>
      <p:sp>
        <p:nvSpPr>
          <p:cNvPr id="381" name="Google Shape;381;p62"/>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22</a:t>
            </a:fld>
            <a:endParaRPr sz="1600">
              <a:latin typeface="Montserrat"/>
              <a:ea typeface="Montserrat"/>
              <a:cs typeface="Montserrat"/>
              <a:sym typeface="Montserrat"/>
            </a:endParaRPr>
          </a:p>
        </p:txBody>
      </p:sp>
      <p:sp>
        <p:nvSpPr>
          <p:cNvPr id="382" name="Google Shape;382;p62"/>
          <p:cNvSpPr txBox="1">
            <a:spLocks noGrp="1"/>
          </p:cNvSpPr>
          <p:nvPr>
            <p:ph type="body" idx="1"/>
          </p:nvPr>
        </p:nvSpPr>
        <p:spPr>
          <a:xfrm>
            <a:off x="312900" y="1240925"/>
            <a:ext cx="6407100" cy="4561200"/>
          </a:xfrm>
          <a:prstGeom prst="rect">
            <a:avLst/>
          </a:prstGeom>
          <a:noFill/>
          <a:ln>
            <a:noFill/>
          </a:ln>
        </p:spPr>
        <p:txBody>
          <a:bodyPr spcFirstLastPara="1" wrap="square" lIns="91425" tIns="91425" rIns="91425" bIns="91425" anchor="t" anchorCtr="0">
            <a:normAutofit fontScale="85000" lnSpcReduction="10000"/>
          </a:bodyPr>
          <a:lstStyle/>
          <a:p>
            <a:pPr marL="0" lvl="0" indent="0" algn="l" rtl="0">
              <a:lnSpc>
                <a:spcPct val="100000"/>
              </a:lnSpc>
              <a:spcBef>
                <a:spcPts val="0"/>
              </a:spcBef>
              <a:spcAft>
                <a:spcPts val="0"/>
              </a:spcAft>
              <a:buNone/>
            </a:pPr>
            <a:r>
              <a:rPr lang="en" b="1">
                <a:latin typeface="Montserrat"/>
                <a:ea typeface="Montserrat"/>
                <a:cs typeface="Montserrat"/>
                <a:sym typeface="Montserrat"/>
              </a:rPr>
              <a:t>Ongoing Annual Savings: $8.5M to $12M</a:t>
            </a:r>
            <a:endParaRPr b="1">
              <a:latin typeface="Montserrat"/>
              <a:ea typeface="Montserrat"/>
              <a:cs typeface="Montserrat"/>
              <a:sym typeface="Montserrat"/>
            </a:endParaRPr>
          </a:p>
          <a:p>
            <a:pPr marL="457200" lvl="0" indent="-353961" algn="l" rtl="0">
              <a:lnSpc>
                <a:spcPct val="100000"/>
              </a:lnSpc>
              <a:spcBef>
                <a:spcPts val="0"/>
              </a:spcBef>
              <a:spcAft>
                <a:spcPts val="0"/>
              </a:spcAft>
              <a:buSzPct val="129032"/>
              <a:buChar char="●"/>
            </a:pPr>
            <a:r>
              <a:rPr lang="en"/>
              <a:t>Schools: school-budgeted staff and materials (efficiencies in staffing and resources due to economies of scale) </a:t>
            </a:r>
            <a:endParaRPr/>
          </a:p>
          <a:p>
            <a:pPr marL="457200" lvl="0" indent="-353961" algn="l" rtl="0">
              <a:lnSpc>
                <a:spcPct val="100000"/>
              </a:lnSpc>
              <a:spcBef>
                <a:spcPts val="0"/>
              </a:spcBef>
              <a:spcAft>
                <a:spcPts val="0"/>
              </a:spcAft>
              <a:buSzPct val="129032"/>
              <a:buChar char="●"/>
            </a:pPr>
            <a:r>
              <a:rPr lang="en"/>
              <a:t>Departments: centrally-budgeted school services and staff that support schools (efficiencies in district staffing and resources due to economies of scale) </a:t>
            </a:r>
            <a:endParaRPr/>
          </a:p>
          <a:p>
            <a:pPr marL="0" lvl="0" indent="0" algn="l" rtl="0">
              <a:lnSpc>
                <a:spcPct val="100000"/>
              </a:lnSpc>
              <a:spcBef>
                <a:spcPts val="1000"/>
              </a:spcBef>
              <a:spcAft>
                <a:spcPts val="0"/>
              </a:spcAft>
              <a:buNone/>
            </a:pPr>
            <a:r>
              <a:rPr lang="en" b="1">
                <a:latin typeface="Montserrat"/>
                <a:ea typeface="Montserrat"/>
                <a:cs typeface="Montserrat"/>
                <a:sym typeface="Montserrat"/>
              </a:rPr>
              <a:t>One-time Costs: $1.9M to $3.5M</a:t>
            </a:r>
            <a:endParaRPr b="1">
              <a:latin typeface="Montserrat"/>
              <a:ea typeface="Montserrat"/>
              <a:cs typeface="Montserrat"/>
              <a:sym typeface="Montserrat"/>
            </a:endParaRPr>
          </a:p>
          <a:p>
            <a:pPr marL="457200" lvl="0" indent="-353961" algn="l" rtl="0">
              <a:lnSpc>
                <a:spcPct val="100000"/>
              </a:lnSpc>
              <a:spcBef>
                <a:spcPts val="0"/>
              </a:spcBef>
              <a:spcAft>
                <a:spcPts val="0"/>
              </a:spcAft>
              <a:buSzPct val="129032"/>
              <a:buChar char="●"/>
            </a:pPr>
            <a:r>
              <a:rPr lang="en"/>
              <a:t>One-time costs include moving costs, community engagement facilitation, a boundary study, and appraisals</a:t>
            </a:r>
            <a:endParaRPr/>
          </a:p>
          <a:p>
            <a:pPr marL="457200" lvl="0" indent="-353961" algn="l" rtl="0">
              <a:lnSpc>
                <a:spcPct val="100000"/>
              </a:lnSpc>
              <a:spcBef>
                <a:spcPts val="0"/>
              </a:spcBef>
              <a:spcAft>
                <a:spcPts val="0"/>
              </a:spcAft>
              <a:buSzPct val="129032"/>
              <a:buChar char="●"/>
            </a:pPr>
            <a:r>
              <a:rPr lang="en"/>
              <a:t>Ongoing costs depend on future decisions on facilities</a:t>
            </a:r>
            <a:endParaRPr/>
          </a:p>
          <a:p>
            <a:pPr marL="0" lvl="0" indent="0" algn="l" rtl="0">
              <a:lnSpc>
                <a:spcPct val="100000"/>
              </a:lnSpc>
              <a:spcBef>
                <a:spcPts val="1000"/>
              </a:spcBef>
              <a:spcAft>
                <a:spcPts val="0"/>
              </a:spcAft>
              <a:buNone/>
            </a:pPr>
            <a:r>
              <a:rPr lang="en" b="1">
                <a:latin typeface="Montserrat"/>
                <a:ea typeface="Montserrat"/>
                <a:cs typeface="Montserrat"/>
                <a:sym typeface="Montserrat"/>
              </a:rPr>
              <a:t>Capital Savings &amp; Costs (not included and will be separately estimated as decisions are made): </a:t>
            </a:r>
            <a:endParaRPr b="1">
              <a:latin typeface="Montserrat"/>
              <a:ea typeface="Montserrat"/>
              <a:cs typeface="Montserrat"/>
              <a:sym typeface="Montserrat"/>
            </a:endParaRPr>
          </a:p>
          <a:p>
            <a:pPr marL="457200" lvl="0" indent="-353961" algn="l" rtl="0">
              <a:lnSpc>
                <a:spcPct val="100000"/>
              </a:lnSpc>
              <a:spcBef>
                <a:spcPts val="0"/>
              </a:spcBef>
              <a:spcAft>
                <a:spcPts val="0"/>
              </a:spcAft>
              <a:buSzPct val="129032"/>
              <a:buChar char="●"/>
            </a:pPr>
            <a:r>
              <a:rPr lang="en"/>
              <a:t>Savings due to adjusted or reduced operations</a:t>
            </a:r>
            <a:endParaRPr/>
          </a:p>
          <a:p>
            <a:pPr marL="457200" lvl="0" indent="-353961" algn="l" rtl="0">
              <a:lnSpc>
                <a:spcPct val="100000"/>
              </a:lnSpc>
              <a:spcBef>
                <a:spcPts val="0"/>
              </a:spcBef>
              <a:spcAft>
                <a:spcPts val="0"/>
              </a:spcAft>
              <a:buSzPct val="129032"/>
              <a:buChar char="●"/>
            </a:pPr>
            <a:r>
              <a:rPr lang="en"/>
              <a:t>Potential costs due to new capital projects for consolidations </a:t>
            </a:r>
            <a:endParaRPr/>
          </a:p>
          <a:p>
            <a:pPr marL="457200" lvl="0" indent="-325755" algn="l" rtl="0">
              <a:lnSpc>
                <a:spcPct val="100000"/>
              </a:lnSpc>
              <a:spcBef>
                <a:spcPts val="600"/>
              </a:spcBef>
              <a:spcAft>
                <a:spcPts val="600"/>
              </a:spcAft>
              <a:buSzPct val="100000"/>
              <a:buChar char="●"/>
            </a:pPr>
            <a:r>
              <a:rPr lang="en"/>
              <a:t>Potential costs for new/expanded programming </a:t>
            </a:r>
            <a:endParaRPr/>
          </a:p>
        </p:txBody>
      </p:sp>
      <p:graphicFrame>
        <p:nvGraphicFramePr>
          <p:cNvPr id="383" name="Google Shape;383;p62"/>
          <p:cNvGraphicFramePr/>
          <p:nvPr/>
        </p:nvGraphicFramePr>
        <p:xfrm>
          <a:off x="6818586" y="1031991"/>
          <a:ext cx="3000000" cy="3000000"/>
        </p:xfrm>
        <a:graphic>
          <a:graphicData uri="http://schemas.openxmlformats.org/drawingml/2006/table">
            <a:tbl>
              <a:tblPr firstRow="1" bandRow="1">
                <a:noFill/>
                <a:tableStyleId>{89756EDB-A13A-4639-A8B2-C17FF99AE348}</a:tableStyleId>
              </a:tblPr>
              <a:tblGrid>
                <a:gridCol w="2491125">
                  <a:extLst>
                    <a:ext uri="{9D8B030D-6E8A-4147-A177-3AD203B41FA5}">
                      <a16:colId xmlns:a16="http://schemas.microsoft.com/office/drawing/2014/main" val="20000"/>
                    </a:ext>
                  </a:extLst>
                </a:gridCol>
                <a:gridCol w="13497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gridCol w="1349700">
                  <a:extLst>
                    <a:ext uri="{9D8B030D-6E8A-4147-A177-3AD203B41FA5}">
                      <a16:colId xmlns:a16="http://schemas.microsoft.com/office/drawing/2014/main" val="20003"/>
                    </a:ext>
                  </a:extLst>
                </a:gridCol>
              </a:tblGrid>
              <a:tr h="548650">
                <a:tc>
                  <a:txBody>
                    <a:bodyPr/>
                    <a:lstStyle/>
                    <a:p>
                      <a:pPr marL="0" marR="0" lvl="0" indent="0" algn="l" rtl="0">
                        <a:lnSpc>
                          <a:spcPct val="100000"/>
                        </a:lnSpc>
                        <a:spcBef>
                          <a:spcPts val="0"/>
                        </a:spcBef>
                        <a:spcAft>
                          <a:spcPts val="0"/>
                        </a:spcAft>
                        <a:buNone/>
                      </a:pPr>
                      <a:r>
                        <a:rPr lang="en" sz="1400" u="none" strike="noStrike" cap="none"/>
                        <a:t>Savings (Recurring)</a:t>
                      </a:r>
                      <a:endParaRPr/>
                    </a:p>
                  </a:txBody>
                  <a:tcPr marL="91450" marR="91450" marT="45725" marB="45725" anchor="b"/>
                </a:tc>
                <a:tc>
                  <a:txBody>
                    <a:bodyPr/>
                    <a:lstStyle/>
                    <a:p>
                      <a:pPr marL="0" marR="0" lvl="0" indent="0" algn="ctr" rtl="0">
                        <a:lnSpc>
                          <a:spcPct val="100000"/>
                        </a:lnSpc>
                        <a:spcBef>
                          <a:spcPts val="0"/>
                        </a:spcBef>
                        <a:spcAft>
                          <a:spcPts val="0"/>
                        </a:spcAft>
                        <a:buNone/>
                      </a:pPr>
                      <a:r>
                        <a:rPr lang="en" sz="1400" u="none" strike="noStrike" cap="none"/>
                        <a:t>Low</a:t>
                      </a:r>
                      <a:endParaRPr/>
                    </a:p>
                  </a:txBody>
                  <a:tcPr marL="91450" marR="91450" marT="45725" marB="45725" anchor="b"/>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b"/>
                </a:tc>
                <a:tc>
                  <a:txBody>
                    <a:bodyPr/>
                    <a:lstStyle/>
                    <a:p>
                      <a:pPr marL="0" marR="0" lvl="0" indent="0" algn="ctr" rtl="0">
                        <a:lnSpc>
                          <a:spcPct val="100000"/>
                        </a:lnSpc>
                        <a:spcBef>
                          <a:spcPts val="0"/>
                        </a:spcBef>
                        <a:spcAft>
                          <a:spcPts val="0"/>
                        </a:spcAft>
                        <a:buNone/>
                      </a:pPr>
                      <a:r>
                        <a:rPr lang="en" sz="1400" u="none" strike="noStrike" cap="none"/>
                        <a:t>High</a:t>
                      </a:r>
                      <a:endParaRPr/>
                    </a:p>
                  </a:txBody>
                  <a:tcPr marL="91450" marR="91450" marT="45725" marB="45725" anchor="b"/>
                </a:tc>
                <a:extLst>
                  <a:ext uri="{0D108BD9-81ED-4DB2-BD59-A6C34878D82A}">
                    <a16:rowId xmlns:a16="http://schemas.microsoft.com/office/drawing/2014/main" val="10000"/>
                  </a:ext>
                </a:extLst>
              </a:tr>
              <a:tr h="548650">
                <a:tc>
                  <a:txBody>
                    <a:bodyPr/>
                    <a:lstStyle/>
                    <a:p>
                      <a:pPr marL="0" marR="0" lvl="0" indent="0" algn="l" rtl="0">
                        <a:lnSpc>
                          <a:spcPct val="100000"/>
                        </a:lnSpc>
                        <a:spcBef>
                          <a:spcPts val="0"/>
                        </a:spcBef>
                        <a:spcAft>
                          <a:spcPts val="0"/>
                        </a:spcAft>
                        <a:buNone/>
                      </a:pPr>
                      <a:r>
                        <a:rPr lang="en" sz="1400" u="none" strike="noStrike" cap="none"/>
                        <a:t>Schools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$4M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$5.5M</a:t>
                      </a:r>
                      <a:endParaRPr/>
                    </a:p>
                  </a:txBody>
                  <a:tcPr marL="91450" marR="91450" marT="45725" marB="45725" anchor="ctr"/>
                </a:tc>
                <a:extLst>
                  <a:ext uri="{0D108BD9-81ED-4DB2-BD59-A6C34878D82A}">
                    <a16:rowId xmlns:a16="http://schemas.microsoft.com/office/drawing/2014/main" val="10001"/>
                  </a:ext>
                </a:extLst>
              </a:tr>
              <a:tr h="548650">
                <a:tc>
                  <a:txBody>
                    <a:bodyPr/>
                    <a:lstStyle/>
                    <a:p>
                      <a:pPr marL="0" marR="0" lvl="0" indent="0" algn="l" rtl="0">
                        <a:lnSpc>
                          <a:spcPct val="100000"/>
                        </a:lnSpc>
                        <a:spcBef>
                          <a:spcPts val="0"/>
                        </a:spcBef>
                        <a:spcAft>
                          <a:spcPts val="0"/>
                        </a:spcAft>
                        <a:buNone/>
                      </a:pPr>
                      <a:r>
                        <a:rPr lang="en" sz="1400" u="none" strike="noStrike" cap="none"/>
                        <a:t>Departments (Services &amp; Supports)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$4.5M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$6.5M</a:t>
                      </a:r>
                      <a:endParaRPr/>
                    </a:p>
                  </a:txBody>
                  <a:tcPr marL="91450" marR="91450" marT="45725" marB="45725" anchor="ctr"/>
                </a:tc>
                <a:extLst>
                  <a:ext uri="{0D108BD9-81ED-4DB2-BD59-A6C34878D82A}">
                    <a16:rowId xmlns:a16="http://schemas.microsoft.com/office/drawing/2014/main" val="10002"/>
                  </a:ext>
                </a:extLst>
              </a:tr>
              <a:tr h="548650">
                <a:tc>
                  <a:txBody>
                    <a:bodyPr/>
                    <a:lstStyle/>
                    <a:p>
                      <a:pPr marL="0" marR="0" lvl="0" indent="0" algn="l" rtl="0">
                        <a:lnSpc>
                          <a:spcPct val="100000"/>
                        </a:lnSpc>
                        <a:spcBef>
                          <a:spcPts val="0"/>
                        </a:spcBef>
                        <a:spcAft>
                          <a:spcPts val="0"/>
                        </a:spcAft>
                        <a:buNone/>
                      </a:pPr>
                      <a:r>
                        <a:rPr lang="en" sz="1400" b="1" u="none" strike="noStrike" cap="none"/>
                        <a:t>Total Savings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$8.5M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$12M</a:t>
                      </a:r>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384" name="Google Shape;384;p62"/>
          <p:cNvSpPr txBox="1"/>
          <p:nvPr/>
        </p:nvSpPr>
        <p:spPr>
          <a:xfrm>
            <a:off x="3752850" y="5928419"/>
            <a:ext cx="4408500" cy="26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100" b="0" i="0" u="none" strike="noStrike" cap="none" baseline="30000">
                <a:solidFill>
                  <a:srgbClr val="000000"/>
                </a:solidFill>
                <a:latin typeface="Arial"/>
                <a:ea typeface="Arial"/>
                <a:cs typeface="Arial"/>
                <a:sym typeface="Arial"/>
              </a:rPr>
              <a:t>1</a:t>
            </a:r>
            <a:r>
              <a:rPr lang="en" sz="1100" b="0" i="0" u="none" strike="noStrike" cap="none">
                <a:solidFill>
                  <a:srgbClr val="000000"/>
                </a:solidFill>
                <a:latin typeface="Arial"/>
                <a:ea typeface="Arial"/>
                <a:cs typeface="Arial"/>
                <a:sym typeface="Arial"/>
              </a:rPr>
              <a:t> Assumes 1</a:t>
            </a:r>
            <a:r>
              <a:rPr lang="en" sz="1100"/>
              <a:t>6</a:t>
            </a:r>
            <a:r>
              <a:rPr lang="en" sz="1100" b="0" i="0" u="none" strike="noStrike" cap="none">
                <a:solidFill>
                  <a:srgbClr val="000000"/>
                </a:solidFill>
                <a:latin typeface="Arial"/>
                <a:ea typeface="Arial"/>
                <a:cs typeface="Arial"/>
                <a:sym typeface="Arial"/>
              </a:rPr>
              <a:t> eleme</a:t>
            </a:r>
            <a:r>
              <a:rPr lang="en" sz="1100"/>
              <a:t>ntary </a:t>
            </a:r>
            <a:r>
              <a:rPr lang="en" sz="1100" b="0" i="0" u="none" strike="noStrike" cap="none">
                <a:solidFill>
                  <a:srgbClr val="000000"/>
                </a:solidFill>
                <a:latin typeface="Arial"/>
                <a:ea typeface="Arial"/>
                <a:cs typeface="Arial"/>
                <a:sym typeface="Arial"/>
              </a:rPr>
              <a:t>consolidations </a:t>
            </a:r>
            <a:r>
              <a:rPr lang="en" sz="1100"/>
              <a:t>by </a:t>
            </a:r>
            <a:r>
              <a:rPr lang="en" sz="1100" b="0" i="0" u="none" strike="noStrike" cap="none">
                <a:solidFill>
                  <a:srgbClr val="000000"/>
                </a:solidFill>
                <a:latin typeface="Arial"/>
                <a:ea typeface="Arial"/>
                <a:cs typeface="Arial"/>
                <a:sym typeface="Arial"/>
              </a:rPr>
              <a:t>24-25</a:t>
            </a:r>
            <a:endParaRPr/>
          </a:p>
        </p:txBody>
      </p:sp>
      <p:graphicFrame>
        <p:nvGraphicFramePr>
          <p:cNvPr id="385" name="Google Shape;385;p62"/>
          <p:cNvGraphicFramePr/>
          <p:nvPr/>
        </p:nvGraphicFramePr>
        <p:xfrm>
          <a:off x="6818586" y="3528556"/>
          <a:ext cx="3000000" cy="3000000"/>
        </p:xfrm>
        <a:graphic>
          <a:graphicData uri="http://schemas.openxmlformats.org/drawingml/2006/table">
            <a:tbl>
              <a:tblPr firstRow="1" bandRow="1">
                <a:noFill/>
                <a:tableStyleId>{89756EDB-A13A-4639-A8B2-C17FF99AE348}</a:tableStyleId>
              </a:tblPr>
              <a:tblGrid>
                <a:gridCol w="2491125">
                  <a:extLst>
                    <a:ext uri="{9D8B030D-6E8A-4147-A177-3AD203B41FA5}">
                      <a16:colId xmlns:a16="http://schemas.microsoft.com/office/drawing/2014/main" val="20000"/>
                    </a:ext>
                  </a:extLst>
                </a:gridCol>
                <a:gridCol w="1349700">
                  <a:extLst>
                    <a:ext uri="{9D8B030D-6E8A-4147-A177-3AD203B41FA5}">
                      <a16:colId xmlns:a16="http://schemas.microsoft.com/office/drawing/2014/main" val="20001"/>
                    </a:ext>
                  </a:extLst>
                </a:gridCol>
                <a:gridCol w="208300">
                  <a:extLst>
                    <a:ext uri="{9D8B030D-6E8A-4147-A177-3AD203B41FA5}">
                      <a16:colId xmlns:a16="http://schemas.microsoft.com/office/drawing/2014/main" val="20002"/>
                    </a:ext>
                  </a:extLst>
                </a:gridCol>
                <a:gridCol w="1349700">
                  <a:extLst>
                    <a:ext uri="{9D8B030D-6E8A-4147-A177-3AD203B41FA5}">
                      <a16:colId xmlns:a16="http://schemas.microsoft.com/office/drawing/2014/main" val="20003"/>
                    </a:ext>
                  </a:extLst>
                </a:gridCol>
              </a:tblGrid>
              <a:tr h="548650">
                <a:tc>
                  <a:txBody>
                    <a:bodyPr/>
                    <a:lstStyle/>
                    <a:p>
                      <a:pPr marL="0" marR="0" lvl="0" indent="0" algn="l" rtl="0">
                        <a:lnSpc>
                          <a:spcPct val="100000"/>
                        </a:lnSpc>
                        <a:spcBef>
                          <a:spcPts val="0"/>
                        </a:spcBef>
                        <a:spcAft>
                          <a:spcPts val="0"/>
                        </a:spcAft>
                        <a:buNone/>
                      </a:pPr>
                      <a:r>
                        <a:rPr lang="en" sz="1400" u="none" strike="noStrike" cap="none"/>
                        <a:t>Costs (One-Time</a:t>
                      </a:r>
                      <a:r>
                        <a:rPr lang="en"/>
                        <a:t> &amp; </a:t>
                      </a:r>
                      <a:r>
                        <a:rPr lang="en" sz="1400" u="none" strike="noStrike" cap="none"/>
                        <a:t>Recurring)</a:t>
                      </a:r>
                      <a:endParaRPr/>
                    </a:p>
                  </a:txBody>
                  <a:tcPr marL="91450" marR="91450" marT="45725" marB="45725" anchor="b"/>
                </a:tc>
                <a:tc>
                  <a:txBody>
                    <a:bodyPr/>
                    <a:lstStyle/>
                    <a:p>
                      <a:pPr marL="0" marR="0" lvl="0" indent="0" algn="ctr" rtl="0">
                        <a:lnSpc>
                          <a:spcPct val="100000"/>
                        </a:lnSpc>
                        <a:spcBef>
                          <a:spcPts val="0"/>
                        </a:spcBef>
                        <a:spcAft>
                          <a:spcPts val="0"/>
                        </a:spcAft>
                        <a:buNone/>
                      </a:pPr>
                      <a:r>
                        <a:rPr lang="en" sz="1400" u="none" strike="noStrike" cap="none"/>
                        <a:t>Low</a:t>
                      </a:r>
                      <a:endParaRPr/>
                    </a:p>
                  </a:txBody>
                  <a:tcPr marL="91450" marR="91450" marT="45725" marB="45725" anchor="b"/>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nchor="b"/>
                </a:tc>
                <a:tc>
                  <a:txBody>
                    <a:bodyPr/>
                    <a:lstStyle/>
                    <a:p>
                      <a:pPr marL="0" marR="0" lvl="0" indent="0" algn="ctr" rtl="0">
                        <a:lnSpc>
                          <a:spcPct val="100000"/>
                        </a:lnSpc>
                        <a:spcBef>
                          <a:spcPts val="0"/>
                        </a:spcBef>
                        <a:spcAft>
                          <a:spcPts val="0"/>
                        </a:spcAft>
                        <a:buNone/>
                      </a:pPr>
                      <a:r>
                        <a:rPr lang="en" sz="1400" u="none" strike="noStrike" cap="none"/>
                        <a:t>High</a:t>
                      </a:r>
                      <a:endParaRPr/>
                    </a:p>
                  </a:txBody>
                  <a:tcPr marL="91450" marR="91450" marT="45725" marB="45725" anchor="b"/>
                </a:tc>
                <a:extLst>
                  <a:ext uri="{0D108BD9-81ED-4DB2-BD59-A6C34878D82A}">
                    <a16:rowId xmlns:a16="http://schemas.microsoft.com/office/drawing/2014/main" val="10000"/>
                  </a:ext>
                </a:extLst>
              </a:tr>
              <a:tr h="548650">
                <a:tc>
                  <a:txBody>
                    <a:bodyPr/>
                    <a:lstStyle/>
                    <a:p>
                      <a:pPr marL="0" marR="0" lvl="0" indent="0" algn="l" rtl="0">
                        <a:lnSpc>
                          <a:spcPct val="100000"/>
                        </a:lnSpc>
                        <a:spcBef>
                          <a:spcPts val="0"/>
                        </a:spcBef>
                        <a:spcAft>
                          <a:spcPts val="0"/>
                        </a:spcAft>
                        <a:buNone/>
                      </a:pPr>
                      <a:r>
                        <a:rPr lang="en" sz="1400" u="none" strike="noStrike" cap="none"/>
                        <a:t>One-time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$1.4M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$2M</a:t>
                      </a:r>
                      <a:endParaRPr/>
                    </a:p>
                  </a:txBody>
                  <a:tcPr marL="91450" marR="91450" marT="45725" marB="45725" anchor="ctr"/>
                </a:tc>
                <a:extLst>
                  <a:ext uri="{0D108BD9-81ED-4DB2-BD59-A6C34878D82A}">
                    <a16:rowId xmlns:a16="http://schemas.microsoft.com/office/drawing/2014/main" val="10001"/>
                  </a:ext>
                </a:extLst>
              </a:tr>
              <a:tr h="548650">
                <a:tc>
                  <a:txBody>
                    <a:bodyPr/>
                    <a:lstStyle/>
                    <a:p>
                      <a:pPr marL="0" marR="0" lvl="0" indent="0" algn="l" rtl="0">
                        <a:lnSpc>
                          <a:spcPct val="100000"/>
                        </a:lnSpc>
                        <a:spcBef>
                          <a:spcPts val="0"/>
                        </a:spcBef>
                        <a:spcAft>
                          <a:spcPts val="0"/>
                        </a:spcAft>
                        <a:buNone/>
                      </a:pPr>
                      <a:r>
                        <a:rPr lang="en" sz="1400" u="none" strike="noStrike" cap="none"/>
                        <a:t>On-Going Maintenance</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$0.5M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u="none" strike="noStrike" cap="none"/>
                        <a:t>$1.5M</a:t>
                      </a:r>
                      <a:endParaRPr/>
                    </a:p>
                  </a:txBody>
                  <a:tcPr marL="91450" marR="91450" marT="45725" marB="45725" anchor="ctr"/>
                </a:tc>
                <a:extLst>
                  <a:ext uri="{0D108BD9-81ED-4DB2-BD59-A6C34878D82A}">
                    <a16:rowId xmlns:a16="http://schemas.microsoft.com/office/drawing/2014/main" val="10002"/>
                  </a:ext>
                </a:extLst>
              </a:tr>
              <a:tr h="548650">
                <a:tc>
                  <a:txBody>
                    <a:bodyPr/>
                    <a:lstStyle/>
                    <a:p>
                      <a:pPr marL="0" marR="0" lvl="0" indent="0" algn="l" rtl="0">
                        <a:lnSpc>
                          <a:spcPct val="100000"/>
                        </a:lnSpc>
                        <a:spcBef>
                          <a:spcPts val="0"/>
                        </a:spcBef>
                        <a:spcAft>
                          <a:spcPts val="0"/>
                        </a:spcAft>
                        <a:buNone/>
                      </a:pPr>
                      <a:r>
                        <a:rPr lang="en" sz="1400" b="1" u="none" strike="noStrike" cap="none"/>
                        <a:t>Total Costs</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$1.9M</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a:t>
                      </a:r>
                      <a:endParaRPr/>
                    </a:p>
                  </a:txBody>
                  <a:tcPr marL="91450" marR="91450" marT="45725" marB="45725" anchor="ctr"/>
                </a:tc>
                <a:tc>
                  <a:txBody>
                    <a:bodyPr/>
                    <a:lstStyle/>
                    <a:p>
                      <a:pPr marL="0" marR="0" lvl="0" indent="0" algn="ctr" rtl="0">
                        <a:lnSpc>
                          <a:spcPct val="100000"/>
                        </a:lnSpc>
                        <a:spcBef>
                          <a:spcPts val="0"/>
                        </a:spcBef>
                        <a:spcAft>
                          <a:spcPts val="0"/>
                        </a:spcAft>
                        <a:buNone/>
                      </a:pPr>
                      <a:r>
                        <a:rPr lang="en" sz="1400" b="1" u="none" strike="noStrike" cap="none"/>
                        <a:t>$3.5M</a:t>
                      </a:r>
                      <a:endParaRPr/>
                    </a:p>
                  </a:txBody>
                  <a:tcPr marL="91450" marR="91450" marT="45725" marB="4572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3"/>
          <p:cNvSpPr txBox="1">
            <a:spLocks noGrp="1"/>
          </p:cNvSpPr>
          <p:nvPr>
            <p:ph type="title"/>
          </p:nvPr>
        </p:nvSpPr>
        <p:spPr>
          <a:xfrm>
            <a:off x="621575" y="835725"/>
            <a:ext cx="10005900" cy="372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u="sng"/>
              <a:t>Consolidation Criteria—on August 15, 2022 the School had</a:t>
            </a:r>
            <a:endParaRPr sz="2600" u="sng"/>
          </a:p>
          <a:p>
            <a:pPr marL="0" lvl="0" indent="0" algn="ctr" rtl="0">
              <a:spcBef>
                <a:spcPts val="1000"/>
              </a:spcBef>
              <a:spcAft>
                <a:spcPts val="0"/>
              </a:spcAft>
              <a:buNone/>
            </a:pPr>
            <a:r>
              <a:rPr lang="en" sz="2600"/>
              <a:t>An </a:t>
            </a:r>
            <a:r>
              <a:rPr lang="en" sz="2600" b="1">
                <a:latin typeface="Montserrat"/>
                <a:ea typeface="Montserrat"/>
                <a:cs typeface="Montserrat"/>
                <a:sym typeface="Montserrat"/>
              </a:rPr>
              <a:t>enrollment of less than 220</a:t>
            </a:r>
            <a:r>
              <a:rPr lang="en" sz="2600"/>
              <a:t> K-2, K-5, K-6 students</a:t>
            </a:r>
            <a:endParaRPr sz="2600"/>
          </a:p>
          <a:p>
            <a:pPr marL="0" lvl="0" indent="0" algn="ctr" rtl="0">
              <a:spcBef>
                <a:spcPts val="1000"/>
              </a:spcBef>
              <a:spcAft>
                <a:spcPts val="0"/>
              </a:spcAft>
              <a:buNone/>
            </a:pPr>
            <a:r>
              <a:rPr lang="en" sz="2600" b="1">
                <a:latin typeface="Montserrat"/>
                <a:ea typeface="Montserrat"/>
                <a:cs typeface="Montserrat"/>
                <a:sym typeface="Montserrat"/>
              </a:rPr>
              <a:t>OR </a:t>
            </a:r>
            <a:endParaRPr sz="2600" b="1">
              <a:latin typeface="Montserrat"/>
              <a:ea typeface="Montserrat"/>
              <a:cs typeface="Montserrat"/>
              <a:sym typeface="Montserrat"/>
            </a:endParaRPr>
          </a:p>
          <a:p>
            <a:pPr marL="0" lvl="0" indent="0" algn="ctr" rtl="0">
              <a:spcBef>
                <a:spcPts val="1000"/>
              </a:spcBef>
              <a:spcAft>
                <a:spcPts val="0"/>
              </a:spcAft>
              <a:buNone/>
            </a:pPr>
            <a:r>
              <a:rPr lang="en" sz="2600"/>
              <a:t>is </a:t>
            </a:r>
            <a:r>
              <a:rPr lang="en" sz="2600" b="1">
                <a:latin typeface="Montserrat"/>
                <a:ea typeface="Montserrat"/>
                <a:cs typeface="Montserrat"/>
                <a:sym typeface="Montserrat"/>
              </a:rPr>
              <a:t>utilizing 45% or less of the capacity of its facility</a:t>
            </a:r>
            <a:endParaRPr sz="2600"/>
          </a:p>
          <a:p>
            <a:pPr marL="0" lvl="0" indent="0" algn="ctr" rtl="0">
              <a:spcBef>
                <a:spcPts val="1000"/>
              </a:spcBef>
              <a:spcAft>
                <a:spcPts val="0"/>
              </a:spcAft>
              <a:buNone/>
            </a:pPr>
            <a:r>
              <a:rPr lang="en" sz="2600" b="1">
                <a:latin typeface="Montserrat"/>
                <a:ea typeface="Montserrat"/>
                <a:cs typeface="Montserrat"/>
                <a:sym typeface="Montserrat"/>
              </a:rPr>
              <a:t>AND </a:t>
            </a:r>
            <a:endParaRPr sz="2600" b="1">
              <a:latin typeface="Montserrat"/>
              <a:ea typeface="Montserrat"/>
              <a:cs typeface="Montserrat"/>
              <a:sym typeface="Montserrat"/>
            </a:endParaRPr>
          </a:p>
          <a:p>
            <a:pPr marL="0" lvl="0" indent="0" algn="ctr" rtl="0">
              <a:spcBef>
                <a:spcPts val="1000"/>
              </a:spcBef>
              <a:spcAft>
                <a:spcPts val="0"/>
              </a:spcAft>
              <a:buNone/>
            </a:pPr>
            <a:r>
              <a:rPr lang="en" sz="2600"/>
              <a:t>there is an elementary </a:t>
            </a:r>
            <a:r>
              <a:rPr lang="en" sz="2600" b="1">
                <a:latin typeface="Montserrat"/>
                <a:ea typeface="Montserrat"/>
                <a:cs typeface="Montserrat"/>
                <a:sym typeface="Montserrat"/>
              </a:rPr>
              <a:t>school or schools less than 3.5 miles away</a:t>
            </a:r>
            <a:r>
              <a:rPr lang="en" sz="2600"/>
              <a:t> that can serve the students from the closing school in the current articulation area*</a:t>
            </a:r>
            <a:endParaRPr sz="2600"/>
          </a:p>
          <a:p>
            <a:pPr marL="0" lvl="0" indent="0" algn="l" rtl="0">
              <a:spcBef>
                <a:spcPts val="1000"/>
              </a:spcBef>
              <a:spcAft>
                <a:spcPts val="0"/>
              </a:spcAft>
              <a:buNone/>
            </a:pPr>
            <a:endParaRPr sz="3300"/>
          </a:p>
          <a:p>
            <a:pPr marL="0" lvl="0" indent="0" algn="l" rtl="0">
              <a:spcBef>
                <a:spcPts val="0"/>
              </a:spcBef>
              <a:spcAft>
                <a:spcPts val="0"/>
              </a:spcAft>
              <a:buNone/>
            </a:pPr>
            <a:endParaRPr sz="3300"/>
          </a:p>
        </p:txBody>
      </p:sp>
      <p:sp>
        <p:nvSpPr>
          <p:cNvPr id="391" name="Google Shape;391;p63"/>
          <p:cNvSpPr txBox="1">
            <a:spLocks noGrp="1"/>
          </p:cNvSpPr>
          <p:nvPr>
            <p:ph type="sldNum" idx="12"/>
          </p:nvPr>
        </p:nvSpPr>
        <p:spPr>
          <a:xfrm>
            <a:off x="312911"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23</a:t>
            </a:fld>
            <a:endParaRPr/>
          </a:p>
        </p:txBody>
      </p:sp>
      <p:sp>
        <p:nvSpPr>
          <p:cNvPr id="392" name="Google Shape;392;p63"/>
          <p:cNvSpPr txBox="1"/>
          <p:nvPr/>
        </p:nvSpPr>
        <p:spPr>
          <a:xfrm>
            <a:off x="848625" y="4863100"/>
            <a:ext cx="1010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chemeClr val="dk2"/>
                </a:solidFill>
                <a:latin typeface="Montserrat"/>
                <a:ea typeface="Montserrat"/>
                <a:cs typeface="Montserrat"/>
                <a:sym typeface="Montserrat"/>
              </a:rPr>
              <a:t>*Source: EnrollJeffco</a:t>
            </a:r>
            <a:endParaRPr i="1">
              <a:solidFill>
                <a:schemeClr val="dk2"/>
              </a:solidFill>
              <a:latin typeface="Montserrat"/>
              <a:ea typeface="Montserrat"/>
              <a:cs typeface="Montserrat"/>
              <a:sym typeface="Montserra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64"/>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Consolidation Details</a:t>
            </a:r>
            <a:endParaRPr b="1">
              <a:latin typeface="Montserrat"/>
              <a:ea typeface="Montserrat"/>
              <a:cs typeface="Montserrat"/>
              <a:sym typeface="Montserrat"/>
            </a:endParaRPr>
          </a:p>
        </p:txBody>
      </p:sp>
      <p:sp>
        <p:nvSpPr>
          <p:cNvPr id="398" name="Google Shape;398;p64"/>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457200" lvl="0" indent="-336550" algn="l" rtl="0">
              <a:spcBef>
                <a:spcPts val="1000"/>
              </a:spcBef>
              <a:spcAft>
                <a:spcPts val="0"/>
              </a:spcAft>
              <a:buSzPts val="1700"/>
              <a:buChar char="●"/>
            </a:pPr>
            <a:r>
              <a:rPr lang="en" sz="1700"/>
              <a:t>There are two categories for each consolidation: the </a:t>
            </a:r>
            <a:r>
              <a:rPr lang="en" sz="1700" b="1">
                <a:latin typeface="Montserrat"/>
                <a:ea typeface="Montserrat"/>
                <a:cs typeface="Montserrat"/>
                <a:sym typeface="Montserrat"/>
              </a:rPr>
              <a:t>school that is closing</a:t>
            </a:r>
            <a:r>
              <a:rPr lang="en" sz="1700"/>
              <a:t> and the </a:t>
            </a:r>
            <a:r>
              <a:rPr lang="en" sz="1700" b="1">
                <a:latin typeface="Montserrat"/>
                <a:ea typeface="Montserrat"/>
                <a:cs typeface="Montserrat"/>
                <a:sym typeface="Montserrat"/>
              </a:rPr>
              <a:t>new neighborhood school</a:t>
            </a:r>
            <a:r>
              <a:rPr lang="en" sz="1700"/>
              <a:t>.</a:t>
            </a:r>
            <a:endParaRPr sz="1700"/>
          </a:p>
          <a:p>
            <a:pPr marL="457200" lvl="0" indent="-336550" algn="l" rtl="0">
              <a:spcBef>
                <a:spcPts val="1000"/>
              </a:spcBef>
              <a:spcAft>
                <a:spcPts val="0"/>
              </a:spcAft>
              <a:buSzPts val="1700"/>
              <a:buChar char="●"/>
            </a:pPr>
            <a:r>
              <a:rPr lang="en" sz="1700"/>
              <a:t>Center program locations (or relocations) are addressed.</a:t>
            </a:r>
            <a:endParaRPr sz="1700"/>
          </a:p>
          <a:p>
            <a:pPr marL="457200" lvl="0" indent="-336550" algn="l" rtl="0">
              <a:spcBef>
                <a:spcPts val="1000"/>
              </a:spcBef>
              <a:spcAft>
                <a:spcPts val="0"/>
              </a:spcAft>
              <a:buSzPts val="1700"/>
              <a:buChar char="●"/>
            </a:pPr>
            <a:r>
              <a:rPr lang="en" sz="1700"/>
              <a:t>Preschool sites will be publicly published by articulation area by November 1 as part of a districtwide PK plan for the 2023-24 school year that considers Colorado’s Universal Preschool legislation. </a:t>
            </a:r>
            <a:endParaRPr sz="1700"/>
          </a:p>
          <a:p>
            <a:pPr marL="457200" lvl="0" indent="-336550" algn="l" rtl="0">
              <a:spcBef>
                <a:spcPts val="1000"/>
              </a:spcBef>
              <a:spcAft>
                <a:spcPts val="0"/>
              </a:spcAft>
              <a:buSzPts val="1700"/>
              <a:buChar char="●"/>
            </a:pPr>
            <a:r>
              <a:rPr lang="en" sz="1700"/>
              <a:t>Middle and high school boundaries will continue to be dictated by address; consolidations do not change this</a:t>
            </a:r>
            <a:endParaRPr sz="1700"/>
          </a:p>
          <a:p>
            <a:pPr marL="457200" lvl="0" indent="-336550" algn="l" rtl="0">
              <a:spcBef>
                <a:spcPts val="1000"/>
              </a:spcBef>
              <a:spcAft>
                <a:spcPts val="0"/>
              </a:spcAft>
              <a:buSzPts val="1700"/>
              <a:buChar char="●"/>
            </a:pPr>
            <a:r>
              <a:rPr lang="en" sz="1700"/>
              <a:t>Transportation policies apply regarding walk/ride distances and crossing major intersections.</a:t>
            </a:r>
            <a:endParaRPr sz="1700"/>
          </a:p>
          <a:p>
            <a:pPr marL="457200" lvl="0" indent="-336550" algn="l" rtl="0">
              <a:spcBef>
                <a:spcPts val="1000"/>
              </a:spcBef>
              <a:spcAft>
                <a:spcPts val="1000"/>
              </a:spcAft>
              <a:buSzPts val="1700"/>
              <a:buChar char="●"/>
            </a:pPr>
            <a:r>
              <a:rPr lang="en" sz="1700"/>
              <a:t>Families can choose the new neighborhood school or choice-in to another school. </a:t>
            </a:r>
            <a:endParaRPr sz="1700"/>
          </a:p>
        </p:txBody>
      </p:sp>
      <p:sp>
        <p:nvSpPr>
          <p:cNvPr id="399" name="Google Shape;399;p64"/>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24</a:t>
            </a:fld>
            <a:endParaRPr sz="1600">
              <a:latin typeface="Montserrat"/>
              <a:ea typeface="Montserrat"/>
              <a:cs typeface="Montserrat"/>
              <a:sym typeface="Montserra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5"/>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Consolidation Details</a:t>
            </a:r>
            <a:endParaRPr b="1">
              <a:latin typeface="Montserrat"/>
              <a:ea typeface="Montserrat"/>
              <a:cs typeface="Montserrat"/>
              <a:sym typeface="Montserrat"/>
            </a:endParaRPr>
          </a:p>
        </p:txBody>
      </p:sp>
      <p:sp>
        <p:nvSpPr>
          <p:cNvPr id="405" name="Google Shape;405;p65"/>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457200" lvl="0" indent="-368300" algn="l" rtl="0">
              <a:spcBef>
                <a:spcPts val="1000"/>
              </a:spcBef>
              <a:spcAft>
                <a:spcPts val="0"/>
              </a:spcAft>
              <a:buSzPts val="2200"/>
              <a:buChar char="●"/>
            </a:pPr>
            <a:r>
              <a:rPr lang="en" sz="2200"/>
              <a:t>The staff at the new neighborhood school will remain there, and staff from the school that is closing will have an opportunity to interview for positions at the new boundary school and other district schools.* </a:t>
            </a:r>
            <a:endParaRPr sz="2200"/>
          </a:p>
          <a:p>
            <a:pPr marL="457200" lvl="0" indent="-368300" algn="l" rtl="0">
              <a:spcBef>
                <a:spcPts val="1000"/>
              </a:spcBef>
              <a:spcAft>
                <a:spcPts val="0"/>
              </a:spcAft>
              <a:buSzPts val="2200"/>
              <a:buChar char="●"/>
            </a:pPr>
            <a:r>
              <a:rPr lang="en" sz="2200"/>
              <a:t>The principal for the new neighborhood school is named in the consolidation information. 23/24 principal hiring will begin early, in December 2022. </a:t>
            </a:r>
            <a:endParaRPr sz="2200"/>
          </a:p>
          <a:p>
            <a:pPr marL="457200" lvl="0" indent="-368300" algn="l" rtl="0">
              <a:spcBef>
                <a:spcPts val="1000"/>
              </a:spcBef>
              <a:spcAft>
                <a:spcPts val="1000"/>
              </a:spcAft>
              <a:buSzPts val="2200"/>
              <a:buChar char="●"/>
            </a:pPr>
            <a:r>
              <a:rPr lang="en" sz="2200"/>
              <a:t>We are committed to a strong 22/23 school year in all schools and will provide additional supports to schools that are closing, as needed. </a:t>
            </a:r>
            <a:endParaRPr sz="2200"/>
          </a:p>
        </p:txBody>
      </p:sp>
      <p:sp>
        <p:nvSpPr>
          <p:cNvPr id="406" name="Google Shape;406;p65"/>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25</a:t>
            </a:fld>
            <a:endParaRPr sz="1600">
              <a:latin typeface="Montserrat"/>
              <a:ea typeface="Montserrat"/>
              <a:cs typeface="Montserrat"/>
              <a:sym typeface="Montserrat"/>
            </a:endParaRPr>
          </a:p>
        </p:txBody>
      </p:sp>
      <p:sp>
        <p:nvSpPr>
          <p:cNvPr id="407" name="Google Shape;407;p65"/>
          <p:cNvSpPr txBox="1"/>
          <p:nvPr/>
        </p:nvSpPr>
        <p:spPr>
          <a:xfrm>
            <a:off x="3285575" y="5091700"/>
            <a:ext cx="76677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solidFill>
                  <a:schemeClr val="dk2"/>
                </a:solidFill>
                <a:latin typeface="Montserrat"/>
                <a:ea typeface="Montserrat"/>
                <a:cs typeface="Montserrat"/>
                <a:sym typeface="Montserrat"/>
              </a:rPr>
              <a:t>*There may be staffing changes in the new boundary school due to staff retirements, probationary status, and staff choice to interview for other positions; JCEA and JESPA agreements will guide the interview/placement process per the agreements </a:t>
            </a:r>
            <a:endParaRPr sz="1100" i="1">
              <a:solidFill>
                <a:schemeClr val="dk2"/>
              </a:solidFill>
              <a:latin typeface="Montserrat"/>
              <a:ea typeface="Montserrat"/>
              <a:cs typeface="Montserrat"/>
              <a:sym typeface="Montserra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6"/>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Consolidation Scope: November 2022 Vote</a:t>
            </a:r>
            <a:endParaRPr b="1">
              <a:latin typeface="Montserrat"/>
              <a:ea typeface="Montserrat"/>
              <a:cs typeface="Montserrat"/>
              <a:sym typeface="Montserrat"/>
            </a:endParaRPr>
          </a:p>
        </p:txBody>
      </p:sp>
      <p:sp>
        <p:nvSpPr>
          <p:cNvPr id="413" name="Google Shape;413;p66"/>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26</a:t>
            </a:fld>
            <a:endParaRPr sz="1600">
              <a:latin typeface="Montserrat"/>
              <a:ea typeface="Montserrat"/>
              <a:cs typeface="Montserrat"/>
              <a:sym typeface="Montserrat"/>
            </a:endParaRPr>
          </a:p>
        </p:txBody>
      </p:sp>
      <p:sp>
        <p:nvSpPr>
          <p:cNvPr id="414" name="Google Shape;414;p66"/>
          <p:cNvSpPr/>
          <p:nvPr/>
        </p:nvSpPr>
        <p:spPr>
          <a:xfrm>
            <a:off x="819025" y="1598550"/>
            <a:ext cx="3266100" cy="3216900"/>
          </a:xfrm>
          <a:prstGeom prst="rect">
            <a:avLst/>
          </a:prstGeom>
          <a:solidFill>
            <a:srgbClr val="971B7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a:solidFill>
                  <a:schemeClr val="lt1"/>
                </a:solidFill>
                <a:latin typeface="Montserrat"/>
                <a:ea typeface="Montserrat"/>
                <a:cs typeface="Montserrat"/>
                <a:sym typeface="Montserrat"/>
              </a:rPr>
              <a:t>On November 10, 2022 the Jeffco Board of Education will take one vote on the following package: </a:t>
            </a:r>
            <a:endParaRPr sz="2500" b="1">
              <a:solidFill>
                <a:schemeClr val="lt1"/>
              </a:solidFill>
              <a:latin typeface="Montserrat"/>
              <a:ea typeface="Montserrat"/>
              <a:cs typeface="Montserrat"/>
              <a:sym typeface="Montserrat"/>
            </a:endParaRPr>
          </a:p>
        </p:txBody>
      </p:sp>
      <p:sp>
        <p:nvSpPr>
          <p:cNvPr id="415" name="Google Shape;415;p66"/>
          <p:cNvSpPr txBox="1">
            <a:spLocks noGrp="1"/>
          </p:cNvSpPr>
          <p:nvPr>
            <p:ph type="body" idx="1"/>
          </p:nvPr>
        </p:nvSpPr>
        <p:spPr>
          <a:xfrm>
            <a:off x="4366625" y="1736550"/>
            <a:ext cx="6947100" cy="3078900"/>
          </a:xfrm>
          <a:prstGeom prst="rect">
            <a:avLst/>
          </a:prstGeom>
        </p:spPr>
        <p:txBody>
          <a:bodyPr spcFirstLastPara="1" wrap="square" lIns="91425" tIns="91425" rIns="91425" bIns="91425" anchor="t" anchorCtr="0">
            <a:noAutofit/>
          </a:bodyPr>
          <a:lstStyle/>
          <a:p>
            <a:pPr marL="0" lvl="0" indent="0" algn="l" rtl="0">
              <a:spcBef>
                <a:spcPts val="1000"/>
              </a:spcBef>
              <a:spcAft>
                <a:spcPts val="1000"/>
              </a:spcAft>
              <a:buNone/>
            </a:pPr>
            <a:r>
              <a:rPr lang="en" sz="3500"/>
              <a:t>The closure of </a:t>
            </a:r>
            <a:r>
              <a:rPr lang="en" sz="3500" b="1">
                <a:solidFill>
                  <a:srgbClr val="971B72"/>
                </a:solidFill>
                <a:latin typeface="Montserrat"/>
                <a:ea typeface="Montserrat"/>
                <a:cs typeface="Montserrat"/>
                <a:sym typeface="Montserrat"/>
              </a:rPr>
              <a:t>16</a:t>
            </a:r>
            <a:r>
              <a:rPr lang="en" sz="3500"/>
              <a:t> elementary schools in </a:t>
            </a:r>
            <a:r>
              <a:rPr lang="en" sz="3500" b="1">
                <a:solidFill>
                  <a:srgbClr val="971B72"/>
                </a:solidFill>
                <a:latin typeface="Montserrat"/>
                <a:ea typeface="Montserrat"/>
                <a:cs typeface="Montserrat"/>
                <a:sym typeface="Montserrat"/>
              </a:rPr>
              <a:t>12 </a:t>
            </a:r>
            <a:r>
              <a:rPr lang="en" sz="3500"/>
              <a:t>articulation areas impacting a total of </a:t>
            </a:r>
            <a:r>
              <a:rPr lang="en" sz="3500" b="1">
                <a:solidFill>
                  <a:srgbClr val="971B72"/>
                </a:solidFill>
                <a:latin typeface="Montserrat"/>
                <a:ea typeface="Montserrat"/>
                <a:cs typeface="Montserrat"/>
                <a:sym typeface="Montserrat"/>
              </a:rPr>
              <a:t>38</a:t>
            </a:r>
            <a:r>
              <a:rPr lang="en" sz="3500"/>
              <a:t> elementary schools.</a:t>
            </a:r>
            <a:endParaRPr sz="3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7"/>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Consolidation Impact</a:t>
            </a:r>
            <a:endParaRPr b="1">
              <a:latin typeface="Montserrat"/>
              <a:ea typeface="Montserrat"/>
              <a:cs typeface="Montserrat"/>
              <a:sym typeface="Montserrat"/>
            </a:endParaRPr>
          </a:p>
        </p:txBody>
      </p:sp>
      <p:sp>
        <p:nvSpPr>
          <p:cNvPr id="421" name="Google Shape;421;p67"/>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27</a:t>
            </a:fld>
            <a:endParaRPr sz="1600">
              <a:latin typeface="Montserrat"/>
              <a:ea typeface="Montserrat"/>
              <a:cs typeface="Montserrat"/>
              <a:sym typeface="Montserrat"/>
            </a:endParaRPr>
          </a:p>
        </p:txBody>
      </p:sp>
      <p:graphicFrame>
        <p:nvGraphicFramePr>
          <p:cNvPr id="422" name="Google Shape;422;p67"/>
          <p:cNvGraphicFramePr/>
          <p:nvPr/>
        </p:nvGraphicFramePr>
        <p:xfrm>
          <a:off x="642800" y="1499600"/>
          <a:ext cx="3000000" cy="3000000"/>
        </p:xfrm>
        <a:graphic>
          <a:graphicData uri="http://schemas.openxmlformats.org/drawingml/2006/table">
            <a:tbl>
              <a:tblPr>
                <a:noFill/>
                <a:tableStyleId>{4484CAB8-AE21-40F0-B1B8-7E9239B95346}</a:tableStyleId>
              </a:tblPr>
              <a:tblGrid>
                <a:gridCol w="4188800">
                  <a:extLst>
                    <a:ext uri="{9D8B030D-6E8A-4147-A177-3AD203B41FA5}">
                      <a16:colId xmlns:a16="http://schemas.microsoft.com/office/drawing/2014/main" val="20000"/>
                    </a:ext>
                  </a:extLst>
                </a:gridCol>
                <a:gridCol w="26692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lvl="0" indent="0" algn="l" rtl="0">
                        <a:spcBef>
                          <a:spcPts val="0"/>
                        </a:spcBef>
                        <a:spcAft>
                          <a:spcPts val="0"/>
                        </a:spcAft>
                        <a:buNone/>
                      </a:pPr>
                      <a:r>
                        <a:rPr lang="en" sz="2200" b="1" u="sng">
                          <a:solidFill>
                            <a:srgbClr val="6C7070"/>
                          </a:solidFill>
                          <a:latin typeface="Montserrat"/>
                          <a:ea typeface="Montserrat"/>
                          <a:cs typeface="Montserrat"/>
                          <a:sym typeface="Montserrat"/>
                        </a:rPr>
                        <a:t>School</a:t>
                      </a:r>
                      <a:endParaRPr sz="2200" b="1" u="sng">
                        <a:solidFill>
                          <a:srgbClr val="6C7070"/>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200" b="1" u="sng">
                          <a:solidFill>
                            <a:srgbClr val="6C7070"/>
                          </a:solidFill>
                          <a:latin typeface="Montserrat"/>
                          <a:ea typeface="Montserrat"/>
                          <a:cs typeface="Montserrat"/>
                          <a:sym typeface="Montserrat"/>
                        </a:rPr>
                        <a:t>Staff</a:t>
                      </a:r>
                      <a:endParaRPr sz="2200" b="1" u="sng">
                        <a:solidFill>
                          <a:srgbClr val="6C7070"/>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200" b="1" u="sng">
                          <a:solidFill>
                            <a:srgbClr val="6C7070"/>
                          </a:solidFill>
                          <a:latin typeface="Montserrat"/>
                          <a:ea typeface="Montserrat"/>
                          <a:cs typeface="Montserrat"/>
                          <a:sym typeface="Montserrat"/>
                        </a:rPr>
                        <a:t>Students</a:t>
                      </a:r>
                      <a:endParaRPr sz="2200" b="1" u="sng">
                        <a:solidFill>
                          <a:srgbClr val="6C7070"/>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68300" algn="l" rtl="0">
                        <a:lnSpc>
                          <a:spcPct val="115000"/>
                        </a:lnSpc>
                        <a:spcBef>
                          <a:spcPts val="1000"/>
                        </a:spcBef>
                        <a:spcAft>
                          <a:spcPts val="0"/>
                        </a:spcAft>
                        <a:buClr>
                          <a:srgbClr val="6C7070"/>
                        </a:buClr>
                        <a:buSzPts val="2200"/>
                        <a:buFont typeface="Montserrat"/>
                        <a:buChar char="●"/>
                      </a:pPr>
                      <a:r>
                        <a:rPr lang="en" sz="2200">
                          <a:solidFill>
                            <a:srgbClr val="6C7070"/>
                          </a:solidFill>
                          <a:latin typeface="Montserrat Medium"/>
                          <a:ea typeface="Montserrat Medium"/>
                          <a:cs typeface="Montserrat Medium"/>
                          <a:sym typeface="Montserrat Medium"/>
                        </a:rPr>
                        <a:t>On average the FRL percentage of schools impacted is 50%— Lowest: Bergen Meadow 6% , Highest: Molholm 88% </a:t>
                      </a:r>
                      <a:endParaRPr sz="2200">
                        <a:solidFill>
                          <a:srgbClr val="6C7070"/>
                        </a:solidFill>
                        <a:latin typeface="Montserrat Medium"/>
                        <a:ea typeface="Montserrat Medium"/>
                        <a:cs typeface="Montserrat Medium"/>
                        <a:sym typeface="Montserrat Medium"/>
                      </a:endParaRPr>
                    </a:p>
                    <a:p>
                      <a:pPr marL="457200" lvl="0" indent="-368300" algn="l" rtl="0">
                        <a:lnSpc>
                          <a:spcPct val="115000"/>
                        </a:lnSpc>
                        <a:spcBef>
                          <a:spcPts val="1000"/>
                        </a:spcBef>
                        <a:spcAft>
                          <a:spcPts val="1000"/>
                        </a:spcAft>
                        <a:buClr>
                          <a:srgbClr val="6C7070"/>
                        </a:buClr>
                        <a:buSzPts val="2200"/>
                        <a:buFont typeface="Montserrat Medium"/>
                        <a:buChar char="●"/>
                      </a:pPr>
                      <a:r>
                        <a:rPr lang="en" sz="2200">
                          <a:solidFill>
                            <a:srgbClr val="6C7070"/>
                          </a:solidFill>
                          <a:latin typeface="Montserrat Medium"/>
                          <a:ea typeface="Montserrat Medium"/>
                          <a:cs typeface="Montserrat Medium"/>
                          <a:sym typeface="Montserrat Medium"/>
                        </a:rPr>
                        <a:t>10 Non-Title I and 6 Title I schools</a:t>
                      </a:r>
                      <a:endParaRPr sz="2200">
                        <a:solidFill>
                          <a:srgbClr val="6C7070"/>
                        </a:solidFill>
                        <a:latin typeface="Montserrat Medium"/>
                        <a:ea typeface="Montserrat Medium"/>
                        <a:cs typeface="Montserrat Medium"/>
                        <a:sym typeface="Montserrat Medium"/>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68300" algn="l" rtl="0">
                        <a:lnSpc>
                          <a:spcPct val="115000"/>
                        </a:lnSpc>
                        <a:spcBef>
                          <a:spcPts val="1000"/>
                        </a:spcBef>
                        <a:spcAft>
                          <a:spcPts val="1000"/>
                        </a:spcAft>
                        <a:buClr>
                          <a:srgbClr val="6C7070"/>
                        </a:buClr>
                        <a:buSzPts val="2200"/>
                        <a:buFont typeface="Montserrat Medium"/>
                        <a:buChar char="●"/>
                      </a:pPr>
                      <a:r>
                        <a:rPr lang="en" sz="2200">
                          <a:solidFill>
                            <a:srgbClr val="6C7070"/>
                          </a:solidFill>
                          <a:latin typeface="Montserrat Medium"/>
                          <a:ea typeface="Montserrat Medium"/>
                          <a:cs typeface="Montserrat Medium"/>
                          <a:sym typeface="Montserrat Medium"/>
                        </a:rPr>
                        <a:t>422 FTE* </a:t>
                      </a:r>
                      <a:endParaRPr sz="1300">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457200" lvl="0" indent="-368300" algn="l" rtl="0">
                        <a:lnSpc>
                          <a:spcPct val="115000"/>
                        </a:lnSpc>
                        <a:spcBef>
                          <a:spcPts val="1000"/>
                        </a:spcBef>
                        <a:spcAft>
                          <a:spcPts val="0"/>
                        </a:spcAft>
                        <a:buClr>
                          <a:srgbClr val="6C7070"/>
                        </a:buClr>
                        <a:buSzPts val="2200"/>
                        <a:buFont typeface="Montserrat Medium"/>
                        <a:buChar char="●"/>
                      </a:pPr>
                      <a:r>
                        <a:rPr lang="en" sz="2200">
                          <a:solidFill>
                            <a:srgbClr val="6C7070"/>
                          </a:solidFill>
                          <a:latin typeface="Montserrat Medium"/>
                          <a:ea typeface="Montserrat Medium"/>
                          <a:cs typeface="Montserrat Medium"/>
                          <a:sym typeface="Montserrat Medium"/>
                        </a:rPr>
                        <a:t>2,464 of students K-4, K-5 impacted</a:t>
                      </a:r>
                      <a:endParaRPr sz="2200">
                        <a:solidFill>
                          <a:srgbClr val="6C7070"/>
                        </a:solidFill>
                        <a:latin typeface="Montserrat Medium"/>
                        <a:ea typeface="Montserrat Medium"/>
                        <a:cs typeface="Montserrat Medium"/>
                        <a:sym typeface="Montserrat Medium"/>
                      </a:endParaRPr>
                    </a:p>
                    <a:p>
                      <a:pPr marL="457200" lvl="0" indent="-368300" algn="l" rtl="0">
                        <a:lnSpc>
                          <a:spcPct val="115000"/>
                        </a:lnSpc>
                        <a:spcBef>
                          <a:spcPts val="1000"/>
                        </a:spcBef>
                        <a:spcAft>
                          <a:spcPts val="1000"/>
                        </a:spcAft>
                        <a:buClr>
                          <a:srgbClr val="6C7070"/>
                        </a:buClr>
                        <a:buSzPts val="2200"/>
                        <a:buFont typeface="Montserrat Medium"/>
                        <a:buChar char="●"/>
                      </a:pPr>
                      <a:r>
                        <a:rPr lang="en" sz="2200">
                          <a:solidFill>
                            <a:srgbClr val="6C7070"/>
                          </a:solidFill>
                          <a:latin typeface="Montserrat Medium"/>
                          <a:ea typeface="Montserrat Medium"/>
                          <a:cs typeface="Montserrat Medium"/>
                          <a:sym typeface="Montserrat Medium"/>
                        </a:rPr>
                        <a:t>117 Center Program students impacted K-4, K-5 </a:t>
                      </a:r>
                      <a:endParaRPr sz="1300">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23" name="Google Shape;423;p67"/>
          <p:cNvSpPr txBox="1"/>
          <p:nvPr/>
        </p:nvSpPr>
        <p:spPr>
          <a:xfrm>
            <a:off x="3097400" y="5301450"/>
            <a:ext cx="749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chemeClr val="dk2"/>
                </a:solidFill>
                <a:latin typeface="Montserrat"/>
                <a:ea typeface="Montserrat"/>
                <a:cs typeface="Montserrat"/>
                <a:sym typeface="Montserrat"/>
              </a:rPr>
              <a:t>*This includes staff members who are paired to work in more than one location</a:t>
            </a:r>
            <a:endParaRPr i="1">
              <a:solidFill>
                <a:schemeClr val="dk2"/>
              </a:solidFill>
              <a:latin typeface="Montserrat"/>
              <a:ea typeface="Montserrat"/>
              <a:cs typeface="Montserrat"/>
              <a:sym typeface="Montserrat"/>
            </a:endParaRPr>
          </a:p>
          <a:p>
            <a:pPr marL="0" lvl="0" indent="0" algn="l" rtl="0">
              <a:spcBef>
                <a:spcPts val="0"/>
              </a:spcBef>
              <a:spcAft>
                <a:spcPts val="0"/>
              </a:spcAft>
              <a:buNone/>
            </a:pPr>
            <a:r>
              <a:rPr lang="en" i="1">
                <a:solidFill>
                  <a:schemeClr val="dk2"/>
                </a:solidFill>
                <a:latin typeface="Montserrat"/>
                <a:ea typeface="Montserrat"/>
                <a:cs typeface="Montserrat"/>
                <a:sym typeface="Montserrat"/>
              </a:rPr>
              <a:t>** K students in K-2 school, K-4 in K-5 schools ,and K-5 in K-6 schools</a:t>
            </a:r>
            <a:endParaRPr i="1">
              <a:solidFill>
                <a:schemeClr val="dk2"/>
              </a:solidFill>
              <a:latin typeface="Montserrat"/>
              <a:ea typeface="Montserrat"/>
              <a:cs typeface="Montserrat"/>
              <a:sym typeface="Montserra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8"/>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The Elementary School Landscape</a:t>
            </a:r>
            <a:endParaRPr b="1">
              <a:latin typeface="Montserrat"/>
              <a:ea typeface="Montserrat"/>
              <a:cs typeface="Montserrat"/>
              <a:sym typeface="Montserrat"/>
            </a:endParaRPr>
          </a:p>
        </p:txBody>
      </p:sp>
      <p:sp>
        <p:nvSpPr>
          <p:cNvPr id="429" name="Google Shape;429;p68"/>
          <p:cNvSpPr txBox="1">
            <a:spLocks noGrp="1"/>
          </p:cNvSpPr>
          <p:nvPr>
            <p:ph type="body" idx="1"/>
          </p:nvPr>
        </p:nvSpPr>
        <p:spPr>
          <a:xfrm>
            <a:off x="522000" y="1460700"/>
            <a:ext cx="10866900" cy="19683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500"/>
              <a:t>If consolidations are approved: </a:t>
            </a:r>
            <a:endParaRPr sz="2500"/>
          </a:p>
          <a:p>
            <a:pPr marL="457200" lvl="0" indent="-387350" algn="l" rtl="0">
              <a:lnSpc>
                <a:spcPct val="100000"/>
              </a:lnSpc>
              <a:spcBef>
                <a:spcPts val="1000"/>
              </a:spcBef>
              <a:spcAft>
                <a:spcPts val="0"/>
              </a:spcAft>
              <a:buSzPts val="2500"/>
              <a:buChar char="●"/>
            </a:pPr>
            <a:r>
              <a:rPr lang="en" sz="2500"/>
              <a:t>Jeffco will have 67 District-managed elementary schools*</a:t>
            </a:r>
            <a:endParaRPr sz="2500"/>
          </a:p>
          <a:p>
            <a:pPr marL="457200" lvl="0" indent="-387350" algn="l" rtl="0">
              <a:lnSpc>
                <a:spcPct val="100000"/>
              </a:lnSpc>
              <a:spcBef>
                <a:spcPts val="0"/>
              </a:spcBef>
              <a:spcAft>
                <a:spcPts val="0"/>
              </a:spcAft>
              <a:buSzPts val="2500"/>
              <a:buChar char="●"/>
            </a:pPr>
            <a:r>
              <a:rPr lang="en" sz="2500"/>
              <a:t>Elementary schools will, on average, be 1.5 miles away instead of 1.3 miles from one another excluding mountain area schools</a:t>
            </a:r>
            <a:endParaRPr sz="2500"/>
          </a:p>
          <a:p>
            <a:pPr marL="0" lvl="0" indent="0" algn="l" rtl="0">
              <a:lnSpc>
                <a:spcPct val="100000"/>
              </a:lnSpc>
              <a:spcBef>
                <a:spcPts val="1000"/>
              </a:spcBef>
              <a:spcAft>
                <a:spcPts val="0"/>
              </a:spcAft>
              <a:buNone/>
            </a:pPr>
            <a:endParaRPr sz="2700"/>
          </a:p>
          <a:p>
            <a:pPr marL="457200" lvl="0" indent="0" algn="l" rtl="0">
              <a:lnSpc>
                <a:spcPct val="100000"/>
              </a:lnSpc>
              <a:spcBef>
                <a:spcPts val="1000"/>
              </a:spcBef>
              <a:spcAft>
                <a:spcPts val="1000"/>
              </a:spcAft>
              <a:buNone/>
            </a:pPr>
            <a:endParaRPr sz="2700"/>
          </a:p>
        </p:txBody>
      </p:sp>
      <p:sp>
        <p:nvSpPr>
          <p:cNvPr id="430" name="Google Shape;430;p68"/>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28</a:t>
            </a:fld>
            <a:endParaRPr sz="1600">
              <a:latin typeface="Montserrat"/>
              <a:ea typeface="Montserrat"/>
              <a:cs typeface="Montserrat"/>
              <a:sym typeface="Montserrat"/>
            </a:endParaRPr>
          </a:p>
        </p:txBody>
      </p:sp>
      <p:graphicFrame>
        <p:nvGraphicFramePr>
          <p:cNvPr id="431" name="Google Shape;431;p68"/>
          <p:cNvGraphicFramePr/>
          <p:nvPr/>
        </p:nvGraphicFramePr>
        <p:xfrm>
          <a:off x="656475" y="3386500"/>
          <a:ext cx="3000000" cy="3000000"/>
        </p:xfrm>
        <a:graphic>
          <a:graphicData uri="http://schemas.openxmlformats.org/drawingml/2006/table">
            <a:tbl>
              <a:tblPr>
                <a:noFill/>
                <a:tableStyleId>{4484CAB8-AE21-40F0-B1B8-7E9239B95346}</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2000" u="sng">
                          <a:solidFill>
                            <a:srgbClr val="6C7070"/>
                          </a:solidFill>
                          <a:latin typeface="Montserrat Medium"/>
                          <a:ea typeface="Montserrat Medium"/>
                          <a:cs typeface="Montserrat Medium"/>
                          <a:sym typeface="Montserrat Medium"/>
                        </a:rPr>
                        <a:t>2021-22</a:t>
                      </a:r>
                      <a:endParaRPr sz="2000" u="sng">
                        <a:solidFill>
                          <a:srgbClr val="6C7070"/>
                        </a:solidFill>
                        <a:latin typeface="Montserrat Medium"/>
                        <a:ea typeface="Montserrat Medium"/>
                        <a:cs typeface="Montserrat Medium"/>
                        <a:sym typeface="Montserrat Medium"/>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2000" u="sng">
                          <a:solidFill>
                            <a:srgbClr val="6C7070"/>
                          </a:solidFill>
                          <a:latin typeface="Montserrat Medium"/>
                          <a:ea typeface="Montserrat Medium"/>
                          <a:cs typeface="Montserrat Medium"/>
                          <a:sym typeface="Montserrat Medium"/>
                        </a:rPr>
                        <a:t>2023-24**</a:t>
                      </a:r>
                      <a:endParaRPr sz="2000" u="sng">
                        <a:solidFill>
                          <a:srgbClr val="6C7070"/>
                        </a:solidFill>
                        <a:latin typeface="Montserrat Medium"/>
                        <a:ea typeface="Montserrat Medium"/>
                        <a:cs typeface="Montserrat Medium"/>
                        <a:sym typeface="Montserrat Medium"/>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sz="3000" b="1">
                          <a:solidFill>
                            <a:srgbClr val="971B72"/>
                          </a:solidFill>
                          <a:latin typeface="Montserrat"/>
                          <a:ea typeface="Montserrat"/>
                          <a:cs typeface="Montserrat"/>
                          <a:sym typeface="Montserrat"/>
                        </a:rPr>
                        <a:t>49</a:t>
                      </a:r>
                      <a:r>
                        <a:rPr lang="en" sz="3000">
                          <a:solidFill>
                            <a:srgbClr val="6C7070"/>
                          </a:solidFill>
                          <a:latin typeface="Montserrat Medium"/>
                          <a:ea typeface="Montserrat Medium"/>
                          <a:cs typeface="Montserrat Medium"/>
                          <a:sym typeface="Montserrat Medium"/>
                        </a:rPr>
                        <a:t> </a:t>
                      </a:r>
                      <a:r>
                        <a:rPr lang="en" sz="2000">
                          <a:solidFill>
                            <a:srgbClr val="6C7070"/>
                          </a:solidFill>
                          <a:latin typeface="Montserrat Medium"/>
                          <a:ea typeface="Montserrat Medium"/>
                          <a:cs typeface="Montserrat Medium"/>
                          <a:sym typeface="Montserrat Medium"/>
                        </a:rPr>
                        <a:t>elementary schools with student population under 250 and/or a building utilization of 60% or less that combined had 10,600 empty seats</a:t>
                      </a: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endParaRPr sz="2000">
                        <a:solidFill>
                          <a:srgbClr val="6C7070"/>
                        </a:solidFill>
                        <a:latin typeface="Montserrat Medium"/>
                        <a:ea typeface="Montserrat Medium"/>
                        <a:cs typeface="Montserrat Medium"/>
                        <a:sym typeface="Montserrat Medium"/>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 sz="3000" b="1">
                          <a:solidFill>
                            <a:srgbClr val="971B72"/>
                          </a:solidFill>
                          <a:latin typeface="Montserrat"/>
                          <a:ea typeface="Montserrat"/>
                          <a:cs typeface="Montserrat"/>
                          <a:sym typeface="Montserrat"/>
                        </a:rPr>
                        <a:t>16</a:t>
                      </a:r>
                      <a:r>
                        <a:rPr lang="en" sz="3000">
                          <a:solidFill>
                            <a:srgbClr val="6C7070"/>
                          </a:solidFill>
                          <a:latin typeface="Montserrat Medium"/>
                          <a:ea typeface="Montserrat Medium"/>
                          <a:cs typeface="Montserrat Medium"/>
                          <a:sym typeface="Montserrat Medium"/>
                        </a:rPr>
                        <a:t> </a:t>
                      </a:r>
                      <a:r>
                        <a:rPr lang="en" sz="2000">
                          <a:solidFill>
                            <a:srgbClr val="6C7070"/>
                          </a:solidFill>
                          <a:latin typeface="Montserrat Medium"/>
                          <a:ea typeface="Montserrat Medium"/>
                          <a:cs typeface="Montserrat Medium"/>
                          <a:sym typeface="Montserrat Medium"/>
                        </a:rPr>
                        <a:t>elementary schools with student population under 250 and/or a building utilization of 60% or less that combined will have 3,900 empty seats</a:t>
                      </a:r>
                      <a:endParaRPr sz="2000">
                        <a:solidFill>
                          <a:srgbClr val="6C7070"/>
                        </a:solidFill>
                        <a:latin typeface="Montserrat Medium"/>
                        <a:ea typeface="Montserrat Medium"/>
                        <a:cs typeface="Montserrat Medium"/>
                        <a:sym typeface="Montserrat Medium"/>
                      </a:endParaRPr>
                    </a:p>
                    <a:p>
                      <a:pPr marL="0" lvl="0" indent="0" algn="l" rtl="0">
                        <a:spcBef>
                          <a:spcPts val="0"/>
                        </a:spcBef>
                        <a:spcAft>
                          <a:spcPts val="0"/>
                        </a:spcAft>
                        <a:buNone/>
                      </a:pPr>
                      <a:r>
                        <a:rPr lang="en" sz="2000">
                          <a:solidFill>
                            <a:srgbClr val="6C7070"/>
                          </a:solidFill>
                          <a:latin typeface="Montserrat Medium"/>
                          <a:ea typeface="Montserrat Medium"/>
                          <a:cs typeface="Montserrat Medium"/>
                          <a:sym typeface="Montserrat Medium"/>
                        </a:rPr>
                        <a:t> </a:t>
                      </a:r>
                      <a:endParaRPr sz="2000">
                        <a:solidFill>
                          <a:srgbClr val="6C7070"/>
                        </a:solidFill>
                        <a:latin typeface="Montserrat Medium"/>
                        <a:ea typeface="Montserrat Medium"/>
                        <a:cs typeface="Montserrat Medium"/>
                        <a:sym typeface="Montserrat Medium"/>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32" name="Google Shape;432;p68"/>
          <p:cNvSpPr txBox="1"/>
          <p:nvPr/>
        </p:nvSpPr>
        <p:spPr>
          <a:xfrm>
            <a:off x="3789200" y="6110525"/>
            <a:ext cx="5910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*This number excludes option schools</a:t>
            </a:r>
            <a:endParaRPr sz="1200">
              <a:latin typeface="Montserrat"/>
              <a:ea typeface="Montserrat"/>
              <a:cs typeface="Montserrat"/>
              <a:sym typeface="Montserrat"/>
            </a:endParaRPr>
          </a:p>
          <a:p>
            <a:pPr marL="0" lvl="0" indent="0" algn="l" rtl="0">
              <a:spcBef>
                <a:spcPts val="0"/>
              </a:spcBef>
              <a:spcAft>
                <a:spcPts val="0"/>
              </a:spcAft>
              <a:buNone/>
            </a:pPr>
            <a:r>
              <a:rPr lang="en" sz="1200">
                <a:latin typeface="Montserrat"/>
                <a:ea typeface="Montserrat"/>
                <a:cs typeface="Montserrat"/>
                <a:sym typeface="Montserrat"/>
              </a:rPr>
              <a:t>**This assumes consolidations involving 38 schools and that new neighborhood schools retain students from closing schools</a:t>
            </a:r>
            <a:endParaRPr sz="1200">
              <a:latin typeface="Montserrat"/>
              <a:ea typeface="Montserrat"/>
              <a:cs typeface="Montserrat"/>
              <a:sym typeface="Montserrat"/>
            </a:endParaRPr>
          </a:p>
        </p:txBody>
      </p:sp>
      <p:sp>
        <p:nvSpPr>
          <p:cNvPr id="433" name="Google Shape;433;p68"/>
          <p:cNvSpPr txBox="1"/>
          <p:nvPr/>
        </p:nvSpPr>
        <p:spPr>
          <a:xfrm>
            <a:off x="734650" y="5287900"/>
            <a:ext cx="5910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Source: 2021 October Count</a:t>
            </a:r>
            <a:endParaRPr sz="1200">
              <a:latin typeface="Montserrat"/>
              <a:ea typeface="Montserrat"/>
              <a:cs typeface="Montserrat"/>
              <a:sym typeface="Montserrat"/>
            </a:endParaRPr>
          </a:p>
        </p:txBody>
      </p:sp>
      <p:sp>
        <p:nvSpPr>
          <p:cNvPr id="434" name="Google Shape;434;p68"/>
          <p:cNvSpPr txBox="1"/>
          <p:nvPr/>
        </p:nvSpPr>
        <p:spPr>
          <a:xfrm>
            <a:off x="5840600" y="5440300"/>
            <a:ext cx="59106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Source: 2022-23 Enroll Jeffco</a:t>
            </a:r>
            <a:endParaRPr sz="1200">
              <a:latin typeface="Montserrat"/>
              <a:ea typeface="Montserrat"/>
              <a:cs typeface="Montserrat"/>
              <a:sym typeface="Montserra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9"/>
          <p:cNvSpPr txBox="1">
            <a:spLocks noGrp="1"/>
          </p:cNvSpPr>
          <p:nvPr>
            <p:ph type="title"/>
          </p:nvPr>
        </p:nvSpPr>
        <p:spPr>
          <a:xfrm>
            <a:off x="621575" y="835725"/>
            <a:ext cx="10005900" cy="3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Jeffco has capacity to serve 96,000 students in traditional district-managed schools and we currently serve 69,000* students in these schools. </a:t>
            </a:r>
            <a:r>
              <a:rPr lang="en" sz="3300" b="1">
                <a:latin typeface="Montserrat"/>
                <a:ea typeface="Montserrat"/>
                <a:cs typeface="Montserrat"/>
                <a:sym typeface="Montserrat"/>
              </a:rPr>
              <a:t>If consolidation occurs as recommended, the district will reduce its capacity to approximately 89,000 students</a:t>
            </a:r>
            <a:r>
              <a:rPr lang="en" sz="3300"/>
              <a:t>. </a:t>
            </a: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p:txBody>
      </p:sp>
      <p:sp>
        <p:nvSpPr>
          <p:cNvPr id="440" name="Google Shape;440;p69"/>
          <p:cNvSpPr txBox="1">
            <a:spLocks noGrp="1"/>
          </p:cNvSpPr>
          <p:nvPr>
            <p:ph type="sldNum" idx="12"/>
          </p:nvPr>
        </p:nvSpPr>
        <p:spPr>
          <a:xfrm>
            <a:off x="312911"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29</a:t>
            </a:fld>
            <a:endParaRPr/>
          </a:p>
        </p:txBody>
      </p:sp>
      <p:sp>
        <p:nvSpPr>
          <p:cNvPr id="441" name="Google Shape;441;p69"/>
          <p:cNvSpPr txBox="1"/>
          <p:nvPr/>
        </p:nvSpPr>
        <p:spPr>
          <a:xfrm>
            <a:off x="848625" y="5091700"/>
            <a:ext cx="1010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i="1">
                <a:solidFill>
                  <a:schemeClr val="dk2"/>
                </a:solidFill>
                <a:latin typeface="Montserrat"/>
                <a:ea typeface="Montserrat"/>
                <a:cs typeface="Montserrat"/>
                <a:sym typeface="Montserrat"/>
              </a:rPr>
              <a:t>*Source: EnrollJeffco</a:t>
            </a:r>
            <a:endParaRPr i="1">
              <a:solidFill>
                <a:schemeClr val="dk2"/>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3"/>
          <p:cNvSpPr txBox="1">
            <a:spLocks noGrp="1"/>
          </p:cNvSpPr>
          <p:nvPr>
            <p:ph type="title"/>
          </p:nvPr>
        </p:nvSpPr>
        <p:spPr>
          <a:xfrm>
            <a:off x="518108" y="740800"/>
            <a:ext cx="9806700" cy="1128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Jeffco’s Unique Context</a:t>
            </a:r>
            <a:endParaRPr/>
          </a:p>
        </p:txBody>
      </p:sp>
      <p:sp>
        <p:nvSpPr>
          <p:cNvPr id="240" name="Google Shape;240;p43"/>
          <p:cNvSpPr txBox="1">
            <a:spLocks noGrp="1"/>
          </p:cNvSpPr>
          <p:nvPr>
            <p:ph type="body" idx="1"/>
          </p:nvPr>
        </p:nvSpPr>
        <p:spPr>
          <a:xfrm>
            <a:off x="518100" y="1559075"/>
            <a:ext cx="10881300" cy="3785100"/>
          </a:xfrm>
          <a:prstGeom prst="rect">
            <a:avLst/>
          </a:prstGeom>
        </p:spPr>
        <p:txBody>
          <a:bodyPr spcFirstLastPara="1" wrap="square" lIns="121900" tIns="121900" rIns="121900" bIns="121900" anchor="t" anchorCtr="0">
            <a:normAutofit/>
          </a:bodyPr>
          <a:lstStyle/>
          <a:p>
            <a:pPr marL="0" lvl="0" indent="0" algn="l" rtl="0">
              <a:lnSpc>
                <a:spcPct val="100000"/>
              </a:lnSpc>
              <a:spcBef>
                <a:spcPts val="1100"/>
              </a:spcBef>
              <a:spcAft>
                <a:spcPts val="1100"/>
              </a:spcAft>
              <a:buNone/>
            </a:pPr>
            <a:r>
              <a:rPr lang="en" sz="2500"/>
              <a:t>Colorado saw a decline of 30,000 students who did not enroll in K-12 schools after COVID. According to the Colorado Department of Education, </a:t>
            </a:r>
            <a:r>
              <a:rPr lang="en" sz="2500" b="1">
                <a:latin typeface="Montserrat"/>
                <a:ea typeface="Montserrat"/>
                <a:cs typeface="Montserrat"/>
                <a:sym typeface="Montserrat"/>
              </a:rPr>
              <a:t>Jeffco saw the largest decline in student population</a:t>
            </a:r>
            <a:r>
              <a:rPr lang="en" sz="2500"/>
              <a:t>. The district lost more than 5,000 students between 2019 and 2022.</a:t>
            </a:r>
            <a:endParaRPr sz="2500"/>
          </a:p>
        </p:txBody>
      </p:sp>
      <p:sp>
        <p:nvSpPr>
          <p:cNvPr id="241" name="Google Shape;241;p43"/>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70"/>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August 25, 2022 Recommendation</a:t>
            </a:r>
            <a:endParaRPr b="1">
              <a:latin typeface="Montserrat"/>
              <a:ea typeface="Montserrat"/>
              <a:cs typeface="Montserrat"/>
              <a:sym typeface="Montserrat"/>
            </a:endParaRPr>
          </a:p>
        </p:txBody>
      </p:sp>
      <p:sp>
        <p:nvSpPr>
          <p:cNvPr id="447" name="Google Shape;447;p70"/>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30</a:t>
            </a:fld>
            <a:endParaRPr sz="1600">
              <a:latin typeface="Montserrat"/>
              <a:ea typeface="Montserrat"/>
              <a:cs typeface="Montserrat"/>
              <a:sym typeface="Montserrat"/>
            </a:endParaRPr>
          </a:p>
        </p:txBody>
      </p:sp>
      <p:graphicFrame>
        <p:nvGraphicFramePr>
          <p:cNvPr id="448" name="Google Shape;448;p70"/>
          <p:cNvGraphicFramePr/>
          <p:nvPr/>
        </p:nvGraphicFramePr>
        <p:xfrm>
          <a:off x="607125" y="1519875"/>
          <a:ext cx="3000000" cy="3000000"/>
        </p:xfrm>
        <a:graphic>
          <a:graphicData uri="http://schemas.openxmlformats.org/drawingml/2006/table">
            <a:tbl>
              <a:tblPr>
                <a:noFill/>
                <a:tableStyleId>{4484CAB8-AE21-40F0-B1B8-7E9239B95346}</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sz="1600">
                          <a:solidFill>
                            <a:srgbClr val="434343"/>
                          </a:solidFill>
                          <a:latin typeface="Montserrat"/>
                          <a:ea typeface="Montserrat"/>
                          <a:cs typeface="Montserrat"/>
                          <a:sym typeface="Montserrat"/>
                        </a:rPr>
                        <a:t>Alameda: Emory → Lasley</a:t>
                      </a:r>
                      <a:endParaRPr sz="16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1000">
                          <a:solidFill>
                            <a:srgbClr val="434343"/>
                          </a:solidFill>
                          <a:latin typeface="Montserrat"/>
                          <a:ea typeface="Montserrat"/>
                          <a:cs typeface="Montserrat"/>
                          <a:sym typeface="Montserrat"/>
                        </a:rPr>
                        <a:t>(Emory Center Program → Rose Stein)</a:t>
                      </a:r>
                      <a:endParaRPr sz="10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Arvada: Peck → Secrest</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Arvada: Thomson → Swanson</a:t>
                      </a:r>
                      <a:endParaRPr sz="1600">
                        <a:solidFill>
                          <a:srgbClr val="434343"/>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000">
                          <a:solidFill>
                            <a:srgbClr val="434343"/>
                          </a:solidFill>
                          <a:latin typeface="Montserrat"/>
                          <a:ea typeface="Montserrat"/>
                          <a:cs typeface="Montserrat"/>
                          <a:sym typeface="Montserrat"/>
                        </a:rPr>
                        <a:t>(Thomson Center Program → Hackberry Hill if needed)</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Arvada West: Campbell → Fremont, Campbell → Vanderhoof </a:t>
                      </a:r>
                      <a:endParaRPr sz="1600">
                        <a:solidFill>
                          <a:srgbClr val="434343"/>
                        </a:solidFill>
                        <a:latin typeface="Montserrat"/>
                        <a:ea typeface="Montserrat"/>
                        <a:cs typeface="Montserrat"/>
                        <a:sym typeface="Montserrat"/>
                      </a:endParaRPr>
                    </a:p>
                    <a:p>
                      <a:pPr marL="0" lvl="0" indent="0" algn="l" rtl="0">
                        <a:spcBef>
                          <a:spcPts val="0"/>
                        </a:spcBef>
                        <a:spcAft>
                          <a:spcPts val="0"/>
                        </a:spcAft>
                        <a:buNone/>
                      </a:pPr>
                      <a:r>
                        <a:rPr lang="en" sz="1000">
                          <a:solidFill>
                            <a:srgbClr val="434343"/>
                          </a:solidFill>
                          <a:latin typeface="Montserrat"/>
                          <a:ea typeface="Montserrat"/>
                          <a:cs typeface="Montserrat"/>
                          <a:sym typeface="Montserrat"/>
                        </a:rPr>
                        <a:t>(Campbell Center Program → Vanderhoof)</a:t>
                      </a:r>
                      <a:endParaRPr sz="10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Arvada West: Campbell = ECE Center 2023-24*</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Bear Creek: Peiffer → Kendallvue</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Dakota Ridge: Colorow → Powderhorn</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Green Mountain: Green Mountain ES → Foothills</a:t>
                      </a:r>
                      <a:endParaRPr sz="1600">
                        <a:solidFill>
                          <a:srgbClr val="434343"/>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000">
                          <a:solidFill>
                            <a:srgbClr val="434343"/>
                          </a:solidFill>
                          <a:latin typeface="Montserrat"/>
                          <a:ea typeface="Montserrat"/>
                          <a:cs typeface="Montserrat"/>
                          <a:sym typeface="Montserrat"/>
                        </a:rPr>
                        <a:t>(Green Mountain Center Program → Belmar)</a:t>
                      </a:r>
                      <a:endParaRPr sz="1600">
                        <a:solidFill>
                          <a:srgbClr val="434343"/>
                        </a:solidFill>
                        <a:latin typeface="Montserrat"/>
                        <a:ea typeface="Montserrat"/>
                        <a:cs typeface="Montserrat"/>
                        <a:sym typeface="Montserrat"/>
                      </a:endParaRPr>
                    </a:p>
                    <a:p>
                      <a:pPr marL="0" lvl="0" indent="0" algn="l" rtl="0">
                        <a:spcBef>
                          <a:spcPts val="1000"/>
                        </a:spcBef>
                        <a:spcAft>
                          <a:spcPts val="1000"/>
                        </a:spcAft>
                        <a:buNone/>
                      </a:pPr>
                      <a:endParaRPr sz="1600">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600">
                          <a:solidFill>
                            <a:srgbClr val="434343"/>
                          </a:solidFill>
                          <a:latin typeface="Montserrat"/>
                          <a:ea typeface="Montserrat"/>
                          <a:cs typeface="Montserrat"/>
                          <a:sym typeface="Montserrat"/>
                        </a:rPr>
                        <a:t>Evergreen: </a:t>
                      </a:r>
                      <a:r>
                        <a:rPr lang="en" sz="1600" u="sng">
                          <a:solidFill>
                            <a:srgbClr val="434343"/>
                          </a:solidFill>
                          <a:latin typeface="Montserrat"/>
                          <a:ea typeface="Montserrat"/>
                          <a:cs typeface="Montserrat"/>
                          <a:sym typeface="Montserrat"/>
                        </a:rPr>
                        <a:t>2024-25 </a:t>
                      </a:r>
                      <a:r>
                        <a:rPr lang="en" sz="1600">
                          <a:solidFill>
                            <a:srgbClr val="434343"/>
                          </a:solidFill>
                          <a:latin typeface="Montserrat"/>
                          <a:ea typeface="Montserrat"/>
                          <a:cs typeface="Montserrat"/>
                          <a:sym typeface="Montserrat"/>
                        </a:rPr>
                        <a:t>Bergen Meadow K-2 → Bergen Valley will become PK-5 </a:t>
                      </a:r>
                      <a:endParaRPr sz="1600" u="sng">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Jefferson: Molholm → Lumberg</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Lakewood: Glennon Heights → Belmar</a:t>
                      </a:r>
                      <a:endParaRPr sz="1600">
                        <a:solidFill>
                          <a:srgbClr val="434343"/>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000">
                          <a:solidFill>
                            <a:srgbClr val="434343"/>
                          </a:solidFill>
                          <a:latin typeface="Montserrat"/>
                          <a:ea typeface="Montserrat"/>
                          <a:cs typeface="Montserrat"/>
                          <a:sym typeface="Montserrat"/>
                        </a:rPr>
                        <a:t>(Glennon Center Program → Hutchinson)</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Pomona: Parr → Little</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Standley Lake: Sheridan Green → Ryan</a:t>
                      </a:r>
                      <a:endParaRPr sz="10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Standley Lake: Witt → Lukas</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Wheat Ridge: Vivian → Stober</a:t>
                      </a:r>
                      <a:endParaRPr sz="1600">
                        <a:solidFill>
                          <a:srgbClr val="434343"/>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en" sz="1000">
                          <a:solidFill>
                            <a:srgbClr val="434343"/>
                          </a:solidFill>
                          <a:latin typeface="Montserrat"/>
                          <a:ea typeface="Montserrat"/>
                          <a:cs typeface="Montserrat"/>
                          <a:sym typeface="Montserrat"/>
                        </a:rPr>
                        <a:t>(Vivian Center Program → Maple Grove)</a:t>
                      </a:r>
                      <a:endParaRPr sz="1600">
                        <a:solidFill>
                          <a:srgbClr val="434343"/>
                        </a:solidFill>
                        <a:latin typeface="Montserrat"/>
                        <a:ea typeface="Montserrat"/>
                        <a:cs typeface="Montserrat"/>
                        <a:sym typeface="Montserrat"/>
                      </a:endParaRPr>
                    </a:p>
                    <a:p>
                      <a:pPr marL="0" lvl="0" indent="0" algn="l" rtl="0">
                        <a:spcBef>
                          <a:spcPts val="1000"/>
                        </a:spcBef>
                        <a:spcAft>
                          <a:spcPts val="0"/>
                        </a:spcAft>
                        <a:buNone/>
                      </a:pPr>
                      <a:r>
                        <a:rPr lang="en" sz="1600">
                          <a:solidFill>
                            <a:srgbClr val="434343"/>
                          </a:solidFill>
                          <a:latin typeface="Montserrat"/>
                          <a:ea typeface="Montserrat"/>
                          <a:cs typeface="Montserrat"/>
                          <a:sym typeface="Montserrat"/>
                        </a:rPr>
                        <a:t>Wheat Ridge: Wilmore Davis → Stevens</a:t>
                      </a:r>
                      <a:endParaRPr sz="1600">
                        <a:solidFill>
                          <a:srgbClr val="434343"/>
                        </a:solidFill>
                        <a:latin typeface="Montserrat"/>
                        <a:ea typeface="Montserrat"/>
                        <a:cs typeface="Montserrat"/>
                        <a:sym typeface="Montserrat"/>
                      </a:endParaRPr>
                    </a:p>
                    <a:p>
                      <a:pPr marL="0" lvl="0" indent="0" algn="l" rtl="0">
                        <a:spcBef>
                          <a:spcPts val="1000"/>
                        </a:spcBef>
                        <a:spcAft>
                          <a:spcPts val="1000"/>
                        </a:spcAft>
                        <a:buNone/>
                      </a:pPr>
                      <a:r>
                        <a:rPr lang="en" sz="1600">
                          <a:solidFill>
                            <a:srgbClr val="434343"/>
                          </a:solidFill>
                          <a:latin typeface="Montserrat"/>
                          <a:ea typeface="Montserrat"/>
                          <a:cs typeface="Montserrat"/>
                          <a:sym typeface="Montserrat"/>
                        </a:rPr>
                        <a:t>Wheat Ridge: Kullerstrand → Prospect Valley</a:t>
                      </a:r>
                      <a:endParaRPr sz="1600">
                        <a:solidFill>
                          <a:srgbClr val="434343"/>
                        </a:solidFill>
                        <a:latin typeface="Montserrat"/>
                        <a:ea typeface="Montserrat"/>
                        <a:cs typeface="Montserrat"/>
                        <a:sym typeface="Montserrat"/>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49" name="Google Shape;449;p70"/>
          <p:cNvSpPr txBox="1"/>
          <p:nvPr/>
        </p:nvSpPr>
        <p:spPr>
          <a:xfrm>
            <a:off x="3315800" y="5766725"/>
            <a:ext cx="6571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Montserrat"/>
                <a:ea typeface="Montserrat"/>
                <a:cs typeface="Montserrat"/>
                <a:sym typeface="Montserrat"/>
              </a:rPr>
              <a:t>Note: Center programs are listed only if they are different from the receiving school for all students</a:t>
            </a:r>
            <a:endParaRPr sz="1000">
              <a:latin typeface="Montserrat"/>
              <a:ea typeface="Montserrat"/>
              <a:cs typeface="Montserrat"/>
              <a:sym typeface="Montserrat"/>
            </a:endParaRPr>
          </a:p>
          <a:p>
            <a:pPr marL="0" lvl="0" indent="0" algn="l" rtl="0">
              <a:spcBef>
                <a:spcPts val="0"/>
              </a:spcBef>
              <a:spcAft>
                <a:spcPts val="0"/>
              </a:spcAft>
              <a:buNone/>
            </a:pPr>
            <a:r>
              <a:rPr lang="en" sz="1000">
                <a:latin typeface="Montserrat"/>
                <a:ea typeface="Montserrat"/>
                <a:cs typeface="Montserrat"/>
                <a:sym typeface="Montserrat"/>
              </a:rPr>
              <a:t>*There is existing demand for ECE in the area and no current programs at Fremont or Vanderhoof</a:t>
            </a:r>
            <a:endParaRPr sz="1000">
              <a:latin typeface="Montserrat"/>
              <a:ea typeface="Montserrat"/>
              <a:cs typeface="Montserrat"/>
              <a:sym typeface="Montserra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1"/>
          <p:cNvSpPr txBox="1">
            <a:spLocks noGrp="1"/>
          </p:cNvSpPr>
          <p:nvPr>
            <p:ph type="title"/>
          </p:nvPr>
        </p:nvSpPr>
        <p:spPr>
          <a:xfrm>
            <a:off x="518108" y="717775"/>
            <a:ext cx="9806700" cy="112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November 10, 2022 Vote</a:t>
            </a:r>
            <a:endParaRPr b="1">
              <a:latin typeface="Montserrat"/>
              <a:ea typeface="Montserrat"/>
              <a:cs typeface="Montserrat"/>
              <a:sym typeface="Montserrat"/>
            </a:endParaRPr>
          </a:p>
        </p:txBody>
      </p:sp>
      <p:sp>
        <p:nvSpPr>
          <p:cNvPr id="455" name="Google Shape;455;p71"/>
          <p:cNvSpPr txBox="1">
            <a:spLocks noGrp="1"/>
          </p:cNvSpPr>
          <p:nvPr>
            <p:ph type="body" idx="1"/>
          </p:nvPr>
        </p:nvSpPr>
        <p:spPr>
          <a:xfrm>
            <a:off x="522000" y="1460700"/>
            <a:ext cx="10866900" cy="4041300"/>
          </a:xfrm>
          <a:prstGeom prst="rect">
            <a:avLst/>
          </a:prstGeom>
        </p:spPr>
        <p:txBody>
          <a:bodyPr spcFirstLastPara="1" wrap="square" lIns="91425" tIns="91425" rIns="91425" bIns="91425" anchor="t" anchorCtr="0">
            <a:noAutofit/>
          </a:bodyPr>
          <a:lstStyle/>
          <a:p>
            <a:pPr marL="0" lvl="0" indent="0" algn="l" rtl="0">
              <a:lnSpc>
                <a:spcPct val="100000"/>
              </a:lnSpc>
              <a:spcBef>
                <a:spcPts val="1000"/>
              </a:spcBef>
              <a:spcAft>
                <a:spcPts val="0"/>
              </a:spcAft>
              <a:buNone/>
            </a:pPr>
            <a:r>
              <a:rPr lang="en" sz="2000"/>
              <a:t>The District will put forward:</a:t>
            </a:r>
            <a:endParaRPr sz="2000"/>
          </a:p>
          <a:p>
            <a:pPr marL="457200" lvl="0" indent="-349250" algn="l" rtl="0">
              <a:lnSpc>
                <a:spcPct val="100000"/>
              </a:lnSpc>
              <a:spcBef>
                <a:spcPts val="1000"/>
              </a:spcBef>
              <a:spcAft>
                <a:spcPts val="0"/>
              </a:spcAft>
              <a:buSzPts val="1900"/>
              <a:buChar char="●"/>
            </a:pPr>
            <a:r>
              <a:rPr lang="en" sz="1900"/>
              <a:t>One package recommendation for the closure of 16 elementary schools</a:t>
            </a:r>
            <a:endParaRPr sz="1900"/>
          </a:p>
          <a:p>
            <a:pPr marL="457200" lvl="0" indent="-349250" algn="l" rtl="0">
              <a:lnSpc>
                <a:spcPct val="100000"/>
              </a:lnSpc>
              <a:spcBef>
                <a:spcPts val="1000"/>
              </a:spcBef>
              <a:spcAft>
                <a:spcPts val="0"/>
              </a:spcAft>
              <a:buSzPts val="1900"/>
              <a:buChar char="●"/>
            </a:pPr>
            <a:r>
              <a:rPr lang="en" sz="1900"/>
              <a:t>A request for BOE support to initiate:</a:t>
            </a:r>
            <a:endParaRPr sz="1900"/>
          </a:p>
          <a:p>
            <a:pPr marL="914400" lvl="1" indent="-349250" algn="l" rtl="0">
              <a:lnSpc>
                <a:spcPct val="100000"/>
              </a:lnSpc>
              <a:spcBef>
                <a:spcPts val="1000"/>
              </a:spcBef>
              <a:spcAft>
                <a:spcPts val="0"/>
              </a:spcAft>
              <a:buSzPts val="1900"/>
              <a:buChar char="○"/>
            </a:pPr>
            <a:r>
              <a:rPr lang="en" sz="1900"/>
              <a:t>RFP for community conversations on facility use beginning in January 2023</a:t>
            </a:r>
            <a:endParaRPr sz="1900"/>
          </a:p>
          <a:p>
            <a:pPr marL="914400" lvl="1" indent="-349250" algn="l" rtl="0">
              <a:lnSpc>
                <a:spcPct val="100000"/>
              </a:lnSpc>
              <a:spcBef>
                <a:spcPts val="1000"/>
              </a:spcBef>
              <a:spcAft>
                <a:spcPts val="0"/>
              </a:spcAft>
              <a:buSzPts val="1900"/>
              <a:buChar char="○"/>
            </a:pPr>
            <a:r>
              <a:rPr lang="en" sz="1900"/>
              <a:t>RFP for a study of school boundaries, district articulation areas,  review of school programming (K-12), analysis of bus fees, building utilization evaluation, and choice patterns and trends</a:t>
            </a:r>
            <a:endParaRPr sz="1900"/>
          </a:p>
          <a:p>
            <a:pPr marL="914400" lvl="1" indent="-349250" algn="l" rtl="0">
              <a:lnSpc>
                <a:spcPct val="100000"/>
              </a:lnSpc>
              <a:spcBef>
                <a:spcPts val="1000"/>
              </a:spcBef>
              <a:spcAft>
                <a:spcPts val="1000"/>
              </a:spcAft>
              <a:buSzPts val="1900"/>
              <a:buChar char="○"/>
            </a:pPr>
            <a:r>
              <a:rPr lang="en" sz="1900"/>
              <a:t>Phase 2 of Regional Opportunities for Thriving Schools launching in January 2023 with adding secondary schools to the FCB dashboard with the intent of bringing forward </a:t>
            </a:r>
            <a:r>
              <a:rPr lang="en" sz="1900" b="1">
                <a:latin typeface="Montserrat"/>
                <a:ea typeface="Montserrat"/>
                <a:cs typeface="Montserrat"/>
                <a:sym typeface="Montserrat"/>
              </a:rPr>
              <a:t>a recommendation to consolidate secondary schools including K-8 in Fall 2023 </a:t>
            </a:r>
            <a:r>
              <a:rPr lang="en" sz="1900"/>
              <a:t>(new criteria will be developed for Phase 2)</a:t>
            </a:r>
            <a:endParaRPr sz="1900"/>
          </a:p>
        </p:txBody>
      </p:sp>
      <p:sp>
        <p:nvSpPr>
          <p:cNvPr id="456" name="Google Shape;456;p71"/>
          <p:cNvSpPr txBox="1">
            <a:spLocks noGrp="1"/>
          </p:cNvSpPr>
          <p:nvPr>
            <p:ph type="sldNum" idx="12"/>
          </p:nvPr>
        </p:nvSpPr>
        <p:spPr>
          <a:xfrm>
            <a:off x="312910"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sz="1600">
                <a:latin typeface="Montserrat"/>
                <a:ea typeface="Montserrat"/>
                <a:cs typeface="Montserrat"/>
                <a:sym typeface="Montserrat"/>
              </a:rPr>
              <a:t>31</a:t>
            </a:fld>
            <a:endParaRPr sz="1600">
              <a:latin typeface="Montserrat"/>
              <a:ea typeface="Montserrat"/>
              <a:cs typeface="Montserrat"/>
              <a:sym typeface="Montserra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2"/>
          <p:cNvSpPr txBox="1">
            <a:spLocks noGrp="1"/>
          </p:cNvSpPr>
          <p:nvPr>
            <p:ph type="title"/>
          </p:nvPr>
        </p:nvSpPr>
        <p:spPr>
          <a:xfrm>
            <a:off x="621575" y="835725"/>
            <a:ext cx="10005900" cy="3723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Barring unforeseen circumstances that further accelerate enrollment declines, </a:t>
            </a:r>
            <a:r>
              <a:rPr lang="en" sz="3300" b="1">
                <a:latin typeface="Montserrat"/>
                <a:ea typeface="Montserrat"/>
                <a:cs typeface="Montserrat"/>
                <a:sym typeface="Montserrat"/>
              </a:rPr>
              <a:t>this recommendation should level-set elementary schools.</a:t>
            </a:r>
            <a:r>
              <a:rPr lang="en" sz="3300"/>
              <a:t> We do not anticipate an additional district-wide consolidation recommendation for elementary schools (K-5 or K-6) in the near future. </a:t>
            </a:r>
            <a:endParaRPr sz="3300"/>
          </a:p>
          <a:p>
            <a:pPr marL="0" lvl="0" indent="0" algn="l" rtl="0">
              <a:spcBef>
                <a:spcPts val="0"/>
              </a:spcBef>
              <a:spcAft>
                <a:spcPts val="0"/>
              </a:spcAft>
              <a:buNone/>
            </a:pPr>
            <a:endParaRPr sz="3300"/>
          </a:p>
          <a:p>
            <a:pPr marL="0" lvl="0" indent="0" algn="l" rtl="0">
              <a:spcBef>
                <a:spcPts val="0"/>
              </a:spcBef>
              <a:spcAft>
                <a:spcPts val="0"/>
              </a:spcAft>
              <a:buNone/>
            </a:pPr>
            <a:endParaRPr sz="3300"/>
          </a:p>
        </p:txBody>
      </p:sp>
      <p:sp>
        <p:nvSpPr>
          <p:cNvPr id="462" name="Google Shape;462;p72"/>
          <p:cNvSpPr txBox="1">
            <a:spLocks noGrp="1"/>
          </p:cNvSpPr>
          <p:nvPr>
            <p:ph type="sldNum" idx="12"/>
          </p:nvPr>
        </p:nvSpPr>
        <p:spPr>
          <a:xfrm>
            <a:off x="312911" y="6217622"/>
            <a:ext cx="731700" cy="524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631425" y="707425"/>
            <a:ext cx="10380900" cy="1128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Jefferson County Census and Demographic Data</a:t>
            </a:r>
            <a:endParaRPr/>
          </a:p>
        </p:txBody>
      </p:sp>
      <p:sp>
        <p:nvSpPr>
          <p:cNvPr id="247" name="Google Shape;247;p44"/>
          <p:cNvSpPr txBox="1">
            <a:spLocks noGrp="1"/>
          </p:cNvSpPr>
          <p:nvPr>
            <p:ph type="body" idx="1"/>
          </p:nvPr>
        </p:nvSpPr>
        <p:spPr>
          <a:xfrm>
            <a:off x="522000" y="1477650"/>
            <a:ext cx="9798900" cy="3590100"/>
          </a:xfrm>
          <a:prstGeom prst="rect">
            <a:avLst/>
          </a:prstGeom>
        </p:spPr>
        <p:txBody>
          <a:bodyPr spcFirstLastPara="1" wrap="square" lIns="121900" tIns="121900" rIns="121900" bIns="121900" anchor="t" anchorCtr="0">
            <a:normAutofit/>
          </a:bodyPr>
          <a:lstStyle/>
          <a:p>
            <a:pPr marL="457200" lvl="0" indent="-361950" algn="l" rtl="0">
              <a:spcBef>
                <a:spcPts val="0"/>
              </a:spcBef>
              <a:spcAft>
                <a:spcPts val="0"/>
              </a:spcAft>
              <a:buSzPts val="2300"/>
              <a:buChar char="●"/>
            </a:pPr>
            <a:r>
              <a:rPr lang="en" sz="2300"/>
              <a:t>The 2020 Census shows a </a:t>
            </a:r>
            <a:r>
              <a:rPr lang="en" sz="2300" b="1">
                <a:latin typeface="Montserrat"/>
                <a:ea typeface="Montserrat"/>
                <a:cs typeface="Montserrat"/>
                <a:sym typeface="Montserrat"/>
              </a:rPr>
              <a:t>population increase in Jefferson County</a:t>
            </a:r>
            <a:r>
              <a:rPr lang="en" sz="2300"/>
              <a:t> of 55,854 residents from 2000 to 2020.</a:t>
            </a:r>
            <a:endParaRPr sz="2300"/>
          </a:p>
          <a:p>
            <a:pPr marL="457200" lvl="0" indent="-361950" algn="l" rtl="0">
              <a:spcBef>
                <a:spcPts val="1100"/>
              </a:spcBef>
              <a:spcAft>
                <a:spcPts val="0"/>
              </a:spcAft>
              <a:buSzPts val="2300"/>
              <a:buChar char="●"/>
            </a:pPr>
            <a:r>
              <a:rPr lang="en" sz="2300"/>
              <a:t>In the same time, the </a:t>
            </a:r>
            <a:r>
              <a:rPr lang="en" sz="2300" b="1">
                <a:latin typeface="Montserrat"/>
                <a:ea typeface="Montserrat"/>
                <a:cs typeface="Montserrat"/>
                <a:sym typeface="Montserrat"/>
              </a:rPr>
              <a:t>population of school aged children (5-19) decreased </a:t>
            </a:r>
            <a:r>
              <a:rPr lang="en" sz="2300"/>
              <a:t>by </a:t>
            </a:r>
            <a:r>
              <a:rPr lang="en" sz="2300" b="1">
                <a:latin typeface="Montserrat"/>
                <a:ea typeface="Montserrat"/>
                <a:cs typeface="Montserrat"/>
                <a:sym typeface="Montserrat"/>
              </a:rPr>
              <a:t>29,918</a:t>
            </a:r>
            <a:r>
              <a:rPr lang="en" sz="2300"/>
              <a:t> between 2000 and 2020. </a:t>
            </a:r>
            <a:endParaRPr sz="2300"/>
          </a:p>
          <a:p>
            <a:pPr marL="457200" lvl="0" indent="-361950" algn="l" rtl="0">
              <a:spcBef>
                <a:spcPts val="1100"/>
              </a:spcBef>
              <a:spcAft>
                <a:spcPts val="1100"/>
              </a:spcAft>
              <a:buSzPts val="2300"/>
              <a:buChar char="●"/>
            </a:pPr>
            <a:r>
              <a:rPr lang="en" sz="2300"/>
              <a:t>In addition, the </a:t>
            </a:r>
            <a:r>
              <a:rPr lang="en" sz="2300" b="1">
                <a:latin typeface="Montserrat"/>
                <a:ea typeface="Montserrat"/>
                <a:cs typeface="Montserrat"/>
                <a:sym typeface="Montserrat"/>
              </a:rPr>
              <a:t>under age 5 population has decreased</a:t>
            </a:r>
            <a:r>
              <a:rPr lang="en" sz="2300"/>
              <a:t> and, in 2020 the </a:t>
            </a:r>
            <a:r>
              <a:rPr lang="en" sz="2300" b="1">
                <a:latin typeface="Montserrat"/>
                <a:ea typeface="Montserrat"/>
                <a:cs typeface="Montserrat"/>
                <a:sym typeface="Montserrat"/>
              </a:rPr>
              <a:t>lowest number of births</a:t>
            </a:r>
            <a:r>
              <a:rPr lang="en" sz="2300"/>
              <a:t> was recorded in 15 years</a:t>
            </a:r>
            <a:endParaRPr sz="2300"/>
          </a:p>
        </p:txBody>
      </p:sp>
      <p:sp>
        <p:nvSpPr>
          <p:cNvPr id="248" name="Google Shape;248;p44"/>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5"/>
          <p:cNvSpPr txBox="1">
            <a:spLocks noGrp="1"/>
          </p:cNvSpPr>
          <p:nvPr>
            <p:ph type="body" idx="1"/>
          </p:nvPr>
        </p:nvSpPr>
        <p:spPr>
          <a:xfrm>
            <a:off x="522000" y="1361725"/>
            <a:ext cx="5591700" cy="2771100"/>
          </a:xfrm>
          <a:prstGeom prst="rect">
            <a:avLst/>
          </a:prstGeom>
        </p:spPr>
        <p:txBody>
          <a:bodyPr spcFirstLastPara="1" wrap="square" lIns="121900" tIns="121900" rIns="121900" bIns="121900" anchor="t" anchorCtr="0">
            <a:noAutofit/>
          </a:bodyPr>
          <a:lstStyle/>
          <a:p>
            <a:pPr marL="457200" lvl="0" indent="-336550" algn="l" rtl="0">
              <a:lnSpc>
                <a:spcPct val="105000"/>
              </a:lnSpc>
              <a:spcBef>
                <a:spcPts val="1100"/>
              </a:spcBef>
              <a:spcAft>
                <a:spcPts val="0"/>
              </a:spcAft>
              <a:buSzPts val="1900"/>
              <a:buChar char="●"/>
            </a:pPr>
            <a:r>
              <a:rPr lang="en" sz="1900"/>
              <a:t>Over the last couple of decades, </a:t>
            </a:r>
            <a:r>
              <a:rPr lang="en" sz="1900" b="1">
                <a:latin typeface="Montserrat"/>
                <a:ea typeface="Montserrat"/>
                <a:cs typeface="Montserrat"/>
                <a:sym typeface="Montserrat"/>
              </a:rPr>
              <a:t>declining enrollment</a:t>
            </a:r>
            <a:r>
              <a:rPr lang="en" sz="1900"/>
              <a:t> — prompted by </a:t>
            </a:r>
            <a:r>
              <a:rPr lang="en" sz="1900" b="1">
                <a:latin typeface="Montserrat"/>
                <a:ea typeface="Montserrat"/>
                <a:cs typeface="Montserrat"/>
                <a:sym typeface="Montserrat"/>
              </a:rPr>
              <a:t>population shifts</a:t>
            </a:r>
            <a:r>
              <a:rPr lang="en" sz="1900"/>
              <a:t> and the growth of charter schools — has prompted rounds of school closures in cities including Chicago, Detroit, Oakland, and Philadelphia.</a:t>
            </a:r>
            <a:endParaRPr sz="1900"/>
          </a:p>
          <a:p>
            <a:pPr marL="457200" lvl="0" indent="-336550" algn="l" rtl="0">
              <a:lnSpc>
                <a:spcPct val="105000"/>
              </a:lnSpc>
              <a:spcBef>
                <a:spcPts val="1600"/>
              </a:spcBef>
              <a:spcAft>
                <a:spcPts val="1600"/>
              </a:spcAft>
              <a:buSzPts val="1900"/>
              <a:buChar char="●"/>
            </a:pPr>
            <a:r>
              <a:rPr lang="en" sz="1900"/>
              <a:t>The </a:t>
            </a:r>
            <a:r>
              <a:rPr lang="en" sz="1900" b="1">
                <a:latin typeface="Montserrat"/>
                <a:ea typeface="Montserrat"/>
                <a:cs typeface="Montserrat"/>
                <a:sym typeface="Montserrat"/>
              </a:rPr>
              <a:t>pandemic accelerated those declines</a:t>
            </a:r>
            <a:r>
              <a:rPr lang="en" sz="1900"/>
              <a:t> and city districts have continued to lose students this year even as suburban and rural districts have started to gain them back.</a:t>
            </a:r>
            <a:endParaRPr sz="1900"/>
          </a:p>
        </p:txBody>
      </p:sp>
      <p:pic>
        <p:nvPicPr>
          <p:cNvPr id="254" name="Google Shape;254;p45"/>
          <p:cNvPicPr preferRelativeResize="0"/>
          <p:nvPr/>
        </p:nvPicPr>
        <p:blipFill>
          <a:blip r:embed="rId3">
            <a:alphaModFix/>
          </a:blip>
          <a:stretch>
            <a:fillRect/>
          </a:stretch>
        </p:blipFill>
        <p:spPr>
          <a:xfrm>
            <a:off x="522000" y="231350"/>
            <a:ext cx="2310001" cy="738875"/>
          </a:xfrm>
          <a:prstGeom prst="rect">
            <a:avLst/>
          </a:prstGeom>
          <a:noFill/>
          <a:ln>
            <a:noFill/>
          </a:ln>
        </p:spPr>
      </p:pic>
      <p:sp>
        <p:nvSpPr>
          <p:cNvPr id="255" name="Google Shape;255;p45"/>
          <p:cNvSpPr txBox="1">
            <a:spLocks noGrp="1"/>
          </p:cNvSpPr>
          <p:nvPr>
            <p:ph type="body" idx="1"/>
          </p:nvPr>
        </p:nvSpPr>
        <p:spPr>
          <a:xfrm>
            <a:off x="522000" y="970225"/>
            <a:ext cx="5986500" cy="332400"/>
          </a:xfrm>
          <a:prstGeom prst="rect">
            <a:avLst/>
          </a:prstGeom>
        </p:spPr>
        <p:txBody>
          <a:bodyPr spcFirstLastPara="1" wrap="square" lIns="121900" tIns="121900" rIns="121900" bIns="121900" anchor="t" anchorCtr="0">
            <a:normAutofit fontScale="55000" lnSpcReduction="20000"/>
          </a:bodyPr>
          <a:lstStyle/>
          <a:p>
            <a:pPr marL="0" lvl="0" indent="0" algn="l" rtl="0">
              <a:spcBef>
                <a:spcPts val="0"/>
              </a:spcBef>
              <a:spcAft>
                <a:spcPts val="1600"/>
              </a:spcAft>
              <a:buNone/>
            </a:pPr>
            <a:r>
              <a:rPr lang="en" sz="1100" i="1" u="sng">
                <a:solidFill>
                  <a:schemeClr val="hlink"/>
                </a:solidFill>
                <a:hlinkClick r:id="rId4"/>
              </a:rPr>
              <a:t>Enrollment losses in cities prompt talk of school closures</a:t>
            </a:r>
            <a:r>
              <a:rPr lang="en" sz="1100" i="1"/>
              <a:t> | By Matt Barnum  Apr 26, 2022</a:t>
            </a:r>
            <a:endParaRPr sz="1100" i="1"/>
          </a:p>
        </p:txBody>
      </p:sp>
      <p:sp>
        <p:nvSpPr>
          <p:cNvPr id="256" name="Google Shape;256;p45"/>
          <p:cNvSpPr txBox="1">
            <a:spLocks noGrp="1"/>
          </p:cNvSpPr>
          <p:nvPr>
            <p:ph type="body" idx="1"/>
          </p:nvPr>
        </p:nvSpPr>
        <p:spPr>
          <a:xfrm>
            <a:off x="7001575" y="1167575"/>
            <a:ext cx="4158900" cy="4210500"/>
          </a:xfrm>
          <a:prstGeom prst="rect">
            <a:avLst/>
          </a:prstGeom>
          <a:solidFill>
            <a:schemeClr val="lt2"/>
          </a:solidFill>
        </p:spPr>
        <p:txBody>
          <a:bodyPr spcFirstLastPara="1" wrap="square" lIns="121900" tIns="121900" rIns="121900" bIns="121900" anchor="t" anchorCtr="0">
            <a:normAutofit/>
          </a:bodyPr>
          <a:lstStyle/>
          <a:p>
            <a:pPr marL="0" lvl="0" indent="0" algn="ctr" rtl="0">
              <a:spcBef>
                <a:spcPts val="0"/>
              </a:spcBef>
              <a:spcAft>
                <a:spcPts val="0"/>
              </a:spcAft>
              <a:buNone/>
            </a:pPr>
            <a:r>
              <a:rPr lang="en" sz="1900" b="1">
                <a:latin typeface="Montserrat"/>
                <a:ea typeface="Montserrat"/>
                <a:cs typeface="Montserrat"/>
                <a:sym typeface="Montserrat"/>
              </a:rPr>
              <a:t>New York City</a:t>
            </a:r>
            <a:r>
              <a:rPr lang="en" sz="1900"/>
              <a:t>, the country’s largest district, has 938,000 students, down from 1,002,000 before the pandemic. </a:t>
            </a:r>
            <a:endParaRPr sz="1900"/>
          </a:p>
          <a:p>
            <a:pPr marL="0" lvl="0" indent="0" algn="ctr" rtl="0">
              <a:spcBef>
                <a:spcPts val="1100"/>
              </a:spcBef>
              <a:spcAft>
                <a:spcPts val="0"/>
              </a:spcAft>
              <a:buNone/>
            </a:pPr>
            <a:r>
              <a:rPr lang="en" sz="1900" b="1">
                <a:latin typeface="Montserrat"/>
                <a:ea typeface="Montserrat"/>
                <a:cs typeface="Montserrat"/>
                <a:sym typeface="Montserrat"/>
              </a:rPr>
              <a:t>Los Angeles’</a:t>
            </a:r>
            <a:r>
              <a:rPr lang="en" sz="1900"/>
              <a:t> enrollment fell to 430,000 students this year, from 474,000 in 2019 and over 700,000 in the early 2000s. </a:t>
            </a:r>
            <a:endParaRPr sz="1900"/>
          </a:p>
          <a:p>
            <a:pPr marL="0" lvl="0" indent="0" algn="ctr" rtl="0">
              <a:spcBef>
                <a:spcPts val="1100"/>
              </a:spcBef>
              <a:spcAft>
                <a:spcPts val="1100"/>
              </a:spcAft>
              <a:buNone/>
            </a:pPr>
            <a:r>
              <a:rPr lang="en" sz="1900" b="1">
                <a:latin typeface="Montserrat"/>
                <a:ea typeface="Montserrat"/>
                <a:cs typeface="Montserrat"/>
                <a:sym typeface="Montserrat"/>
              </a:rPr>
              <a:t>Chicago </a:t>
            </a:r>
            <a:r>
              <a:rPr lang="en" sz="1900"/>
              <a:t>currently has 330,000 students, compared to 355,000 before the pandemic.</a:t>
            </a:r>
            <a:endParaRPr sz="1900"/>
          </a:p>
        </p:txBody>
      </p:sp>
      <p:sp>
        <p:nvSpPr>
          <p:cNvPr id="257" name="Google Shape;257;p45"/>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6"/>
          <p:cNvSpPr txBox="1">
            <a:spLocks noGrp="1"/>
          </p:cNvSpPr>
          <p:nvPr>
            <p:ph type="title"/>
          </p:nvPr>
        </p:nvSpPr>
        <p:spPr>
          <a:xfrm>
            <a:off x="621567" y="1042949"/>
            <a:ext cx="9806700" cy="32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A new poll from Education Next, an education policy publication, found that enrollment in public schools in the United States has dropped by 4 percent over the last two years. </a:t>
            </a:r>
            <a:r>
              <a:rPr lang="en" sz="3300" b="1">
                <a:latin typeface="Montserrat"/>
                <a:ea typeface="Montserrat"/>
                <a:cs typeface="Montserrat"/>
                <a:sym typeface="Montserrat"/>
              </a:rPr>
              <a:t>That 4 percent decline represents nearly 2 million students. </a:t>
            </a:r>
            <a:endParaRPr sz="3300" b="1">
              <a:latin typeface="Montserrat"/>
              <a:ea typeface="Montserrat"/>
              <a:cs typeface="Montserrat"/>
              <a:sym typeface="Montserrat"/>
            </a:endParaRPr>
          </a:p>
        </p:txBody>
      </p:sp>
      <p:sp>
        <p:nvSpPr>
          <p:cNvPr id="263" name="Google Shape;263;p46"/>
          <p:cNvSpPr txBox="1">
            <a:spLocks noGrp="1"/>
          </p:cNvSpPr>
          <p:nvPr>
            <p:ph type="sldNum" idx="12"/>
          </p:nvPr>
        </p:nvSpPr>
        <p:spPr>
          <a:xfrm>
            <a:off x="417215" y="8290163"/>
            <a:ext cx="975600" cy="699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6</a:t>
            </a:fld>
            <a:endParaRPr/>
          </a:p>
        </p:txBody>
      </p:sp>
      <p:sp>
        <p:nvSpPr>
          <p:cNvPr id="264" name="Google Shape;264;p46"/>
          <p:cNvSpPr txBox="1"/>
          <p:nvPr/>
        </p:nvSpPr>
        <p:spPr>
          <a:xfrm>
            <a:off x="730200" y="4361500"/>
            <a:ext cx="8673600" cy="384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900">
                <a:solidFill>
                  <a:srgbClr val="666666"/>
                </a:solidFill>
                <a:latin typeface="Montserrat"/>
                <a:ea typeface="Montserrat"/>
                <a:cs typeface="Montserrat"/>
                <a:sym typeface="Montserrat"/>
              </a:rPr>
              <a:t>Source: https://thehill.com/changing-america/enrichment/education/3604392-nearly-2-million-fewer-students-have-enrolled-in-public-school/</a:t>
            </a:r>
            <a:endParaRPr sz="900">
              <a:solidFill>
                <a:srgbClr val="666666"/>
              </a:solidFill>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7"/>
          <p:cNvSpPr txBox="1">
            <a:spLocks noGrp="1"/>
          </p:cNvSpPr>
          <p:nvPr>
            <p:ph type="title"/>
          </p:nvPr>
        </p:nvSpPr>
        <p:spPr>
          <a:xfrm>
            <a:off x="518108" y="740800"/>
            <a:ext cx="9806700" cy="11283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Jeffco’s Enrollment Reality</a:t>
            </a:r>
            <a:endParaRPr/>
          </a:p>
        </p:txBody>
      </p:sp>
      <p:sp>
        <p:nvSpPr>
          <p:cNvPr id="270" name="Google Shape;270;p47"/>
          <p:cNvSpPr txBox="1">
            <a:spLocks noGrp="1"/>
          </p:cNvSpPr>
          <p:nvPr>
            <p:ph type="body" idx="1"/>
          </p:nvPr>
        </p:nvSpPr>
        <p:spPr>
          <a:xfrm>
            <a:off x="518100" y="1559075"/>
            <a:ext cx="10881300" cy="3785100"/>
          </a:xfrm>
          <a:prstGeom prst="rect">
            <a:avLst/>
          </a:prstGeom>
        </p:spPr>
        <p:txBody>
          <a:bodyPr spcFirstLastPara="1" wrap="square" lIns="121900" tIns="121900" rIns="121900" bIns="121900" anchor="t" anchorCtr="0">
            <a:normAutofit fontScale="85000" lnSpcReduction="10000"/>
          </a:bodyPr>
          <a:lstStyle/>
          <a:p>
            <a:pPr marL="609600" lvl="0" indent="-439737" algn="l" rtl="0">
              <a:lnSpc>
                <a:spcPct val="115000"/>
              </a:lnSpc>
              <a:spcBef>
                <a:spcPts val="1100"/>
              </a:spcBef>
              <a:spcAft>
                <a:spcPts val="0"/>
              </a:spcAft>
              <a:buSzPct val="100000"/>
              <a:buChar char="●"/>
            </a:pPr>
            <a:r>
              <a:rPr lang="en" sz="2500"/>
              <a:t>Jeffco has capacity to serve 96,000 students in traditional district-managed schools and we currently serve 69,000* students in these schools. </a:t>
            </a:r>
            <a:endParaRPr sz="2500"/>
          </a:p>
          <a:p>
            <a:pPr marL="609600" lvl="0" indent="-439737" algn="l" rtl="0">
              <a:lnSpc>
                <a:spcPct val="115000"/>
              </a:lnSpc>
              <a:spcBef>
                <a:spcPts val="1300"/>
              </a:spcBef>
              <a:spcAft>
                <a:spcPts val="0"/>
              </a:spcAft>
              <a:buSzPct val="100000"/>
              <a:buChar char="●"/>
            </a:pPr>
            <a:r>
              <a:rPr lang="en" sz="2500"/>
              <a:t>In May 2022, we shared with the Board that there were 49 elementary schools with student population under 250 and/or a building utilization of 60% or less that combined have 10,600+ empty seats</a:t>
            </a:r>
            <a:endParaRPr sz="2500"/>
          </a:p>
          <a:p>
            <a:pPr marL="609600" lvl="0" indent="-439737" algn="l" rtl="0">
              <a:lnSpc>
                <a:spcPct val="115000"/>
              </a:lnSpc>
              <a:spcBef>
                <a:spcPts val="1300"/>
              </a:spcBef>
              <a:spcAft>
                <a:spcPts val="0"/>
              </a:spcAft>
              <a:buSzPct val="100000"/>
              <a:buChar char="●"/>
            </a:pPr>
            <a:r>
              <a:rPr lang="en" sz="2500"/>
              <a:t>Two elementary schools in the last two years have been closed in the Spring (off-cycle from EnrollJeffco) due to unsustainable student enrollment (20/21 Allendale and 21/22 Fitzmorris)</a:t>
            </a:r>
            <a:endParaRPr sz="2500"/>
          </a:p>
        </p:txBody>
      </p:sp>
      <p:sp>
        <p:nvSpPr>
          <p:cNvPr id="271" name="Google Shape;271;p47"/>
          <p:cNvSpPr txBox="1">
            <a:spLocks noGrp="1"/>
          </p:cNvSpPr>
          <p:nvPr>
            <p:ph type="sldNum" idx="12"/>
          </p:nvPr>
        </p:nvSpPr>
        <p:spPr>
          <a:xfrm>
            <a:off x="312910" y="6217622"/>
            <a:ext cx="731700" cy="524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fld id="{00000000-1234-1234-1234-123412341234}" type="slidenum">
              <a:rPr lang="en"/>
              <a:t>7</a:t>
            </a:fld>
            <a:endParaRPr/>
          </a:p>
        </p:txBody>
      </p:sp>
      <p:sp>
        <p:nvSpPr>
          <p:cNvPr id="272" name="Google Shape;272;p47"/>
          <p:cNvSpPr txBox="1"/>
          <p:nvPr/>
        </p:nvSpPr>
        <p:spPr>
          <a:xfrm>
            <a:off x="611800" y="5071950"/>
            <a:ext cx="33648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Montserrat"/>
                <a:ea typeface="Montserrat"/>
                <a:cs typeface="Montserrat"/>
                <a:sym typeface="Montserrat"/>
              </a:rPr>
              <a:t>*2021 October Count </a:t>
            </a:r>
            <a:endParaRPr sz="1200">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p:nvPr/>
        </p:nvSpPr>
        <p:spPr>
          <a:xfrm>
            <a:off x="9090100" y="2569367"/>
            <a:ext cx="2700000" cy="3027300"/>
          </a:xfrm>
          <a:prstGeom prst="rect">
            <a:avLst/>
          </a:prstGeom>
          <a:solidFill>
            <a:srgbClr val="6737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78" name="Google Shape;278;p48"/>
          <p:cNvPicPr preferRelativeResize="0"/>
          <p:nvPr/>
        </p:nvPicPr>
        <p:blipFill>
          <a:blip r:embed="rId3">
            <a:alphaModFix/>
          </a:blip>
          <a:stretch>
            <a:fillRect/>
          </a:stretch>
        </p:blipFill>
        <p:spPr>
          <a:xfrm>
            <a:off x="4584583" y="259900"/>
            <a:ext cx="3342566" cy="2073166"/>
          </a:xfrm>
          <a:prstGeom prst="rect">
            <a:avLst/>
          </a:prstGeom>
          <a:noFill/>
          <a:ln>
            <a:noFill/>
          </a:ln>
        </p:spPr>
      </p:pic>
      <p:sp>
        <p:nvSpPr>
          <p:cNvPr id="279" name="Google Shape;279;p48"/>
          <p:cNvSpPr txBox="1">
            <a:spLocks noGrp="1"/>
          </p:cNvSpPr>
          <p:nvPr>
            <p:ph type="body" idx="4294967295"/>
          </p:nvPr>
        </p:nvSpPr>
        <p:spPr>
          <a:xfrm>
            <a:off x="927133" y="2592167"/>
            <a:ext cx="6999900" cy="3384900"/>
          </a:xfrm>
          <a:prstGeom prst="rect">
            <a:avLst/>
          </a:prstGeom>
        </p:spPr>
        <p:txBody>
          <a:bodyPr spcFirstLastPara="1" wrap="square" lIns="121900" tIns="121900" rIns="121900" bIns="121900" anchor="t" anchorCtr="0">
            <a:noAutofit/>
          </a:bodyPr>
          <a:lstStyle/>
          <a:p>
            <a:pPr marL="0" lvl="0" indent="0" algn="l" rtl="0">
              <a:spcBef>
                <a:spcPts val="1100"/>
              </a:spcBef>
              <a:spcAft>
                <a:spcPts val="0"/>
              </a:spcAft>
              <a:buNone/>
            </a:pPr>
            <a:r>
              <a:rPr lang="en" b="1">
                <a:solidFill>
                  <a:srgbClr val="673785"/>
                </a:solidFill>
                <a:latin typeface="Montserrat"/>
                <a:ea typeface="Montserrat"/>
                <a:cs typeface="Montserrat"/>
                <a:sym typeface="Montserrat"/>
              </a:rPr>
              <a:t>VISION</a:t>
            </a:r>
            <a:endParaRPr b="1">
              <a:solidFill>
                <a:srgbClr val="673785"/>
              </a:solidFill>
              <a:latin typeface="Montserrat"/>
              <a:ea typeface="Montserrat"/>
              <a:cs typeface="Montserrat"/>
              <a:sym typeface="Montserrat"/>
            </a:endParaRPr>
          </a:p>
          <a:p>
            <a:pPr marL="0" lvl="0" indent="0" algn="l" rtl="0">
              <a:spcBef>
                <a:spcPts val="0"/>
              </a:spcBef>
              <a:spcAft>
                <a:spcPts val="0"/>
              </a:spcAft>
              <a:buNone/>
            </a:pPr>
            <a:r>
              <a:rPr lang="en" sz="2100" i="1"/>
              <a:t>Our vision is for Jeffco Public Schools to be a thriving district where all students achieve their biggest dreams.</a:t>
            </a:r>
            <a:endParaRPr sz="2100" i="1"/>
          </a:p>
          <a:p>
            <a:pPr marL="0" lvl="0" indent="0" algn="l" rtl="0">
              <a:spcBef>
                <a:spcPts val="1300"/>
              </a:spcBef>
              <a:spcAft>
                <a:spcPts val="0"/>
              </a:spcAft>
              <a:buNone/>
            </a:pPr>
            <a:r>
              <a:rPr lang="en" b="1">
                <a:solidFill>
                  <a:srgbClr val="673785"/>
                </a:solidFill>
                <a:latin typeface="Montserrat"/>
                <a:ea typeface="Montserrat"/>
                <a:cs typeface="Montserrat"/>
                <a:sym typeface="Montserrat"/>
              </a:rPr>
              <a:t>MISSION</a:t>
            </a:r>
            <a:endParaRPr b="1">
              <a:solidFill>
                <a:srgbClr val="673785"/>
              </a:solidFill>
              <a:latin typeface="Montserrat"/>
              <a:ea typeface="Montserrat"/>
              <a:cs typeface="Montserrat"/>
              <a:sym typeface="Montserrat"/>
            </a:endParaRPr>
          </a:p>
          <a:p>
            <a:pPr marL="0" lvl="0" indent="0" algn="l" rtl="0">
              <a:spcBef>
                <a:spcPts val="0"/>
              </a:spcBef>
              <a:spcAft>
                <a:spcPts val="1300"/>
              </a:spcAft>
              <a:buNone/>
            </a:pPr>
            <a:r>
              <a:rPr lang="en" sz="2100" i="1"/>
              <a:t>Our mission is to provide a world-class education that prepares all Jeffco students for bright and successful futures locally and globally.</a:t>
            </a:r>
            <a:endParaRPr sz="2100" i="1"/>
          </a:p>
        </p:txBody>
      </p:sp>
      <p:sp>
        <p:nvSpPr>
          <p:cNvPr id="280" name="Google Shape;280;p48"/>
          <p:cNvSpPr txBox="1"/>
          <p:nvPr/>
        </p:nvSpPr>
        <p:spPr>
          <a:xfrm>
            <a:off x="8143800" y="2781767"/>
            <a:ext cx="3152700" cy="2552100"/>
          </a:xfrm>
          <a:prstGeom prst="rect">
            <a:avLst/>
          </a:prstGeom>
          <a:solidFill>
            <a:srgbClr val="6E953E"/>
          </a:solidFill>
          <a:ln>
            <a:noFill/>
          </a:ln>
        </p:spPr>
        <p:txBody>
          <a:bodyPr spcFirstLastPara="1" wrap="square" lIns="121900" tIns="121900" rIns="121900" bIns="121900" anchor="t" anchorCtr="0">
            <a:spAutoFit/>
          </a:bodyPr>
          <a:lstStyle/>
          <a:p>
            <a:pPr marL="0" marR="0" lvl="0" indent="0" algn="ctr" rtl="0">
              <a:lnSpc>
                <a:spcPct val="115000"/>
              </a:lnSpc>
              <a:spcBef>
                <a:spcPts val="0"/>
              </a:spcBef>
              <a:spcAft>
                <a:spcPts val="0"/>
              </a:spcAft>
              <a:buNone/>
            </a:pPr>
            <a:r>
              <a:rPr lang="en" sz="2800" b="1">
                <a:solidFill>
                  <a:srgbClr val="673785"/>
                </a:solidFill>
                <a:latin typeface="Montserrat"/>
                <a:ea typeface="Montserrat"/>
                <a:cs typeface="Montserrat"/>
                <a:sym typeface="Montserrat"/>
              </a:rPr>
              <a:t>VALUES</a:t>
            </a:r>
            <a:endParaRPr sz="2400" b="1">
              <a:solidFill>
                <a:srgbClr val="673785"/>
              </a:solidFill>
              <a:latin typeface="Montserrat"/>
              <a:ea typeface="Montserrat"/>
              <a:cs typeface="Montserrat"/>
              <a:sym typeface="Montserrat"/>
            </a:endParaRPr>
          </a:p>
          <a:p>
            <a:pPr marL="0" marR="0" lvl="0" indent="0" algn="ctr" rtl="0">
              <a:lnSpc>
                <a:spcPct val="115000"/>
              </a:lnSpc>
              <a:spcBef>
                <a:spcPts val="0"/>
              </a:spcBef>
              <a:spcAft>
                <a:spcPts val="0"/>
              </a:spcAft>
              <a:buNone/>
            </a:pPr>
            <a:r>
              <a:rPr lang="en" sz="2100">
                <a:solidFill>
                  <a:schemeClr val="lt1"/>
                </a:solidFill>
                <a:latin typeface="Montserrat Medium"/>
                <a:ea typeface="Montserrat Medium"/>
                <a:cs typeface="Montserrat Medium"/>
                <a:sym typeface="Montserrat Medium"/>
              </a:rPr>
              <a:t>Focus on Students</a:t>
            </a:r>
            <a:endParaRPr sz="2100">
              <a:solidFill>
                <a:schemeClr val="lt1"/>
              </a:solidFill>
              <a:latin typeface="Montserrat Medium"/>
              <a:ea typeface="Montserrat Medium"/>
              <a:cs typeface="Montserrat Medium"/>
              <a:sym typeface="Montserrat Medium"/>
            </a:endParaRPr>
          </a:p>
          <a:p>
            <a:pPr marL="0" marR="0" lvl="0" indent="0" algn="ctr" rtl="0">
              <a:lnSpc>
                <a:spcPct val="115000"/>
              </a:lnSpc>
              <a:spcBef>
                <a:spcPts val="0"/>
              </a:spcBef>
              <a:spcAft>
                <a:spcPts val="0"/>
              </a:spcAft>
              <a:buNone/>
            </a:pPr>
            <a:r>
              <a:rPr lang="en" sz="2100">
                <a:solidFill>
                  <a:schemeClr val="lt1"/>
                </a:solidFill>
                <a:latin typeface="Montserrat Medium"/>
                <a:ea typeface="Montserrat Medium"/>
                <a:cs typeface="Montserrat Medium"/>
                <a:sym typeface="Montserrat Medium"/>
              </a:rPr>
              <a:t>Excellence</a:t>
            </a:r>
            <a:endParaRPr sz="210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2100">
                <a:solidFill>
                  <a:schemeClr val="lt1"/>
                </a:solidFill>
                <a:latin typeface="Montserrat Medium"/>
                <a:ea typeface="Montserrat Medium"/>
                <a:cs typeface="Montserrat Medium"/>
                <a:sym typeface="Montserrat Medium"/>
              </a:rPr>
              <a:t>Equity</a:t>
            </a:r>
            <a:endParaRPr sz="210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2100">
                <a:solidFill>
                  <a:schemeClr val="lt1"/>
                </a:solidFill>
                <a:latin typeface="Montserrat Medium"/>
                <a:ea typeface="Montserrat Medium"/>
                <a:cs typeface="Montserrat Medium"/>
                <a:sym typeface="Montserrat Medium"/>
              </a:rPr>
              <a:t>Integrity</a:t>
            </a:r>
            <a:endParaRPr sz="2100">
              <a:solidFill>
                <a:schemeClr val="lt1"/>
              </a:solidFill>
              <a:latin typeface="Montserrat Medium"/>
              <a:ea typeface="Montserrat Medium"/>
              <a:cs typeface="Montserrat Medium"/>
              <a:sym typeface="Montserrat Medium"/>
            </a:endParaRPr>
          </a:p>
          <a:p>
            <a:pPr marL="0" lvl="0" indent="0" algn="ctr" rtl="0">
              <a:lnSpc>
                <a:spcPct val="115000"/>
              </a:lnSpc>
              <a:spcBef>
                <a:spcPts val="0"/>
              </a:spcBef>
              <a:spcAft>
                <a:spcPts val="0"/>
              </a:spcAft>
              <a:buNone/>
            </a:pPr>
            <a:r>
              <a:rPr lang="en" sz="2100">
                <a:solidFill>
                  <a:schemeClr val="lt1"/>
                </a:solidFill>
                <a:latin typeface="Montserrat Medium"/>
                <a:ea typeface="Montserrat Medium"/>
                <a:cs typeface="Montserrat Medium"/>
                <a:sym typeface="Montserrat Medium"/>
              </a:rPr>
              <a:t>Belonging</a:t>
            </a:r>
            <a:endParaRPr sz="2100">
              <a:solidFill>
                <a:schemeClr val="lt1"/>
              </a:solidFill>
              <a:latin typeface="Montserrat Medium"/>
              <a:ea typeface="Montserrat Medium"/>
              <a:cs typeface="Montserrat Medium"/>
              <a:sym typeface="Montserrat Medium"/>
            </a:endParaRPr>
          </a:p>
        </p:txBody>
      </p:sp>
      <p:sp>
        <p:nvSpPr>
          <p:cNvPr id="281" name="Google Shape;281;p48"/>
          <p:cNvSpPr txBox="1">
            <a:spLocks noGrp="1"/>
          </p:cNvSpPr>
          <p:nvPr>
            <p:ph type="sldNum" idx="12"/>
          </p:nvPr>
        </p:nvSpPr>
        <p:spPr>
          <a:xfrm>
            <a:off x="15062147" y="8290163"/>
            <a:ext cx="975600" cy="6996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p:nvPr/>
        </p:nvSpPr>
        <p:spPr>
          <a:xfrm>
            <a:off x="6575200" y="3094733"/>
            <a:ext cx="5156700" cy="3191700"/>
          </a:xfrm>
          <a:prstGeom prst="rect">
            <a:avLst/>
          </a:prstGeom>
          <a:solidFill>
            <a:srgbClr val="3688C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pic>
        <p:nvPicPr>
          <p:cNvPr id="287" name="Google Shape;287;p49"/>
          <p:cNvPicPr preferRelativeResize="0"/>
          <p:nvPr/>
        </p:nvPicPr>
        <p:blipFill>
          <a:blip r:embed="rId3">
            <a:alphaModFix/>
          </a:blip>
          <a:stretch>
            <a:fillRect/>
          </a:stretch>
        </p:blipFill>
        <p:spPr>
          <a:xfrm>
            <a:off x="4584583" y="259900"/>
            <a:ext cx="3342566" cy="2073166"/>
          </a:xfrm>
          <a:prstGeom prst="rect">
            <a:avLst/>
          </a:prstGeom>
          <a:noFill/>
          <a:ln>
            <a:noFill/>
          </a:ln>
        </p:spPr>
      </p:pic>
      <p:sp>
        <p:nvSpPr>
          <p:cNvPr id="288" name="Google Shape;288;p49"/>
          <p:cNvSpPr txBox="1">
            <a:spLocks noGrp="1"/>
          </p:cNvSpPr>
          <p:nvPr>
            <p:ph type="body" idx="4294967295"/>
          </p:nvPr>
        </p:nvSpPr>
        <p:spPr>
          <a:xfrm>
            <a:off x="586733" y="2840333"/>
            <a:ext cx="5659200" cy="3810900"/>
          </a:xfrm>
          <a:prstGeom prst="rect">
            <a:avLst/>
          </a:prstGeom>
        </p:spPr>
        <p:txBody>
          <a:bodyPr spcFirstLastPara="1" wrap="square" lIns="121900" tIns="121900" rIns="121900" bIns="121900" anchor="t" anchorCtr="0">
            <a:noAutofit/>
          </a:bodyPr>
          <a:lstStyle/>
          <a:p>
            <a:pPr marL="0" lvl="0" indent="0" algn="l" rtl="0">
              <a:spcBef>
                <a:spcPts val="1100"/>
              </a:spcBef>
              <a:spcAft>
                <a:spcPts val="0"/>
              </a:spcAft>
              <a:buNone/>
            </a:pPr>
            <a:r>
              <a:rPr lang="en" sz="2800" b="1">
                <a:solidFill>
                  <a:srgbClr val="3688C8"/>
                </a:solidFill>
              </a:rPr>
              <a:t>Four Priority Areas</a:t>
            </a:r>
            <a:endParaRPr sz="2800" b="1">
              <a:solidFill>
                <a:srgbClr val="3688C8"/>
              </a:solidFill>
            </a:endParaRPr>
          </a:p>
          <a:p>
            <a:pPr marL="609600" lvl="0" indent="-438150" algn="l" rtl="0">
              <a:spcBef>
                <a:spcPts val="1100"/>
              </a:spcBef>
              <a:spcAft>
                <a:spcPts val="0"/>
              </a:spcAft>
              <a:buClr>
                <a:srgbClr val="3688C8"/>
              </a:buClr>
              <a:buSzPts val="2100"/>
              <a:buFont typeface="Montserrat"/>
              <a:buChar char="●"/>
            </a:pPr>
            <a:r>
              <a:rPr lang="en" sz="2100"/>
              <a:t>Our Learners: Our Future</a:t>
            </a:r>
            <a:endParaRPr sz="2100"/>
          </a:p>
          <a:p>
            <a:pPr marL="609600" lvl="0" indent="-438150" algn="l" rtl="0">
              <a:spcBef>
                <a:spcPts val="1300"/>
              </a:spcBef>
              <a:spcAft>
                <a:spcPts val="0"/>
              </a:spcAft>
              <a:buClr>
                <a:srgbClr val="3688C8"/>
              </a:buClr>
              <a:buSzPts val="2100"/>
              <a:buFont typeface="Montserrat"/>
              <a:buChar char="●"/>
            </a:pPr>
            <a:r>
              <a:rPr lang="en" sz="2100"/>
              <a:t>Our People: Our Strength</a:t>
            </a:r>
            <a:endParaRPr sz="2100"/>
          </a:p>
          <a:p>
            <a:pPr marL="609600" lvl="0" indent="-438150" algn="l" rtl="0">
              <a:spcBef>
                <a:spcPts val="1300"/>
              </a:spcBef>
              <a:spcAft>
                <a:spcPts val="0"/>
              </a:spcAft>
              <a:buClr>
                <a:srgbClr val="3688C8"/>
              </a:buClr>
              <a:buSzPts val="2100"/>
              <a:buFont typeface="Montserrat"/>
              <a:buChar char="●"/>
            </a:pPr>
            <a:r>
              <a:rPr lang="en" sz="2100"/>
              <a:t>Our Operations: Our Foundation</a:t>
            </a:r>
            <a:endParaRPr sz="2100"/>
          </a:p>
          <a:p>
            <a:pPr marL="609600" lvl="0" indent="-438150" algn="l" rtl="0">
              <a:spcBef>
                <a:spcPts val="1300"/>
              </a:spcBef>
              <a:spcAft>
                <a:spcPts val="1300"/>
              </a:spcAft>
              <a:buClr>
                <a:srgbClr val="3688C8"/>
              </a:buClr>
              <a:buSzPts val="2100"/>
              <a:buFont typeface="Montserrat"/>
              <a:buChar char="●"/>
            </a:pPr>
            <a:r>
              <a:rPr lang="en" sz="2100"/>
              <a:t>Our Communities: Our Legacy</a:t>
            </a:r>
            <a:endParaRPr sz="2100" b="1">
              <a:latin typeface="Montserrat"/>
              <a:ea typeface="Montserrat"/>
              <a:cs typeface="Montserrat"/>
              <a:sym typeface="Montserrat"/>
            </a:endParaRPr>
          </a:p>
        </p:txBody>
      </p:sp>
      <p:sp>
        <p:nvSpPr>
          <p:cNvPr id="289" name="Google Shape;289;p49"/>
          <p:cNvSpPr txBox="1"/>
          <p:nvPr/>
        </p:nvSpPr>
        <p:spPr>
          <a:xfrm>
            <a:off x="6318833" y="2792800"/>
            <a:ext cx="4690800" cy="3294000"/>
          </a:xfrm>
          <a:prstGeom prst="rect">
            <a:avLst/>
          </a:prstGeom>
          <a:solidFill>
            <a:srgbClr val="971B72"/>
          </a:solidFill>
          <a:ln>
            <a:noFill/>
          </a:ln>
        </p:spPr>
        <p:txBody>
          <a:bodyPr spcFirstLastPara="1" wrap="square" lIns="121900" tIns="121900" rIns="121900" bIns="121900" anchor="t" anchorCtr="0">
            <a:spAutoFit/>
          </a:bodyPr>
          <a:lstStyle/>
          <a:p>
            <a:pPr marL="0" lvl="0" indent="0" algn="ctr" rtl="0">
              <a:spcBef>
                <a:spcPts val="0"/>
              </a:spcBef>
              <a:spcAft>
                <a:spcPts val="0"/>
              </a:spcAft>
              <a:buClr>
                <a:schemeClr val="dk1"/>
              </a:buClr>
              <a:buSzPts val="1500"/>
              <a:buFont typeface="Arial"/>
              <a:buNone/>
            </a:pPr>
            <a:r>
              <a:rPr lang="en" sz="2400" b="1">
                <a:solidFill>
                  <a:schemeClr val="lt1"/>
                </a:solidFill>
                <a:latin typeface="Montserrat"/>
                <a:ea typeface="Montserrat"/>
                <a:cs typeface="Montserrat"/>
                <a:sym typeface="Montserrat"/>
              </a:rPr>
              <a:t>Our Learners: Our Future</a:t>
            </a:r>
            <a:endParaRPr sz="24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500"/>
              <a:buFont typeface="Arial"/>
              <a:buNone/>
            </a:pPr>
            <a:endParaRPr sz="21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500"/>
              <a:buFont typeface="Arial"/>
              <a:buNone/>
            </a:pPr>
            <a:r>
              <a:rPr lang="en" sz="2100" b="1">
                <a:solidFill>
                  <a:schemeClr val="lt1"/>
                </a:solidFill>
                <a:latin typeface="Montserrat"/>
                <a:ea typeface="Montserrat"/>
                <a:cs typeface="Montserrat"/>
                <a:sym typeface="Montserrat"/>
              </a:rPr>
              <a:t>Two Goals:</a:t>
            </a:r>
            <a:endParaRPr sz="2100" b="1">
              <a:solidFill>
                <a:schemeClr val="lt1"/>
              </a:solidFill>
              <a:latin typeface="Montserrat"/>
              <a:ea typeface="Montserrat"/>
              <a:cs typeface="Montserrat"/>
              <a:sym typeface="Montserrat"/>
            </a:endParaRPr>
          </a:p>
          <a:p>
            <a:pPr marL="0" lvl="0" indent="0" algn="ctr" rtl="0">
              <a:spcBef>
                <a:spcPts val="0"/>
              </a:spcBef>
              <a:spcAft>
                <a:spcPts val="0"/>
              </a:spcAft>
              <a:buClr>
                <a:schemeClr val="dk1"/>
              </a:buClr>
              <a:buSzPts val="1500"/>
              <a:buFont typeface="Arial"/>
              <a:buNone/>
            </a:pPr>
            <a:endParaRPr sz="2000">
              <a:solidFill>
                <a:schemeClr val="lt1"/>
              </a:solidFill>
              <a:latin typeface="Montserrat Medium"/>
              <a:ea typeface="Montserrat Medium"/>
              <a:cs typeface="Montserrat Medium"/>
              <a:sym typeface="Montserrat Medium"/>
            </a:endParaRPr>
          </a:p>
          <a:p>
            <a:pPr marL="609600" lvl="0" indent="-406400" algn="l" rtl="0">
              <a:spcBef>
                <a:spcPts val="0"/>
              </a:spcBef>
              <a:spcAft>
                <a:spcPts val="0"/>
              </a:spcAft>
              <a:buClr>
                <a:schemeClr val="lt1"/>
              </a:buClr>
              <a:buSzPts val="1600"/>
              <a:buFont typeface="Montserrat Medium"/>
              <a:buAutoNum type="arabicPeriod"/>
            </a:pPr>
            <a:r>
              <a:rPr lang="en" sz="1600">
                <a:solidFill>
                  <a:schemeClr val="lt1"/>
                </a:solidFill>
                <a:latin typeface="Montserrat Medium"/>
                <a:ea typeface="Montserrat Medium"/>
                <a:cs typeface="Montserrat Medium"/>
                <a:sym typeface="Montserrat Medium"/>
              </a:rPr>
              <a:t>All Jeffco students experience a culture of instructional excellence.</a:t>
            </a:r>
            <a:endParaRPr sz="1600">
              <a:solidFill>
                <a:schemeClr val="lt1"/>
              </a:solidFill>
              <a:latin typeface="Montserrat Medium"/>
              <a:ea typeface="Montserrat Medium"/>
              <a:cs typeface="Montserrat Medium"/>
              <a:sym typeface="Montserrat Medium"/>
            </a:endParaRPr>
          </a:p>
          <a:p>
            <a:pPr marL="609600" lvl="0" indent="-406400" algn="l" rtl="0">
              <a:spcBef>
                <a:spcPts val="0"/>
              </a:spcBef>
              <a:spcAft>
                <a:spcPts val="0"/>
              </a:spcAft>
              <a:buClr>
                <a:schemeClr val="lt1"/>
              </a:buClr>
              <a:buSzPts val="1600"/>
              <a:buFont typeface="Montserrat Medium"/>
              <a:buAutoNum type="arabicPeriod"/>
            </a:pPr>
            <a:r>
              <a:rPr lang="en" sz="1600">
                <a:solidFill>
                  <a:schemeClr val="lt1"/>
                </a:solidFill>
                <a:latin typeface="Montserrat Medium"/>
                <a:ea typeface="Montserrat Medium"/>
                <a:cs typeface="Montserrat Medium"/>
                <a:sym typeface="Montserrat Medium"/>
              </a:rPr>
              <a:t>All Jeffco students have extraordinary student experiences that recognize their strengths, challenge them to improve, and support them to succeed.</a:t>
            </a:r>
            <a:endParaRPr sz="1700">
              <a:solidFill>
                <a:schemeClr val="lt1"/>
              </a:solidFill>
              <a:latin typeface="Montserrat Medium"/>
              <a:ea typeface="Montserrat Medium"/>
              <a:cs typeface="Montserrat Medium"/>
              <a:sym typeface="Montserrat Medium"/>
            </a:endParaRPr>
          </a:p>
        </p:txBody>
      </p:sp>
      <p:sp>
        <p:nvSpPr>
          <p:cNvPr id="290" name="Google Shape;290;p49"/>
          <p:cNvSpPr txBox="1">
            <a:spLocks noGrp="1"/>
          </p:cNvSpPr>
          <p:nvPr>
            <p:ph type="sldNum" idx="12"/>
          </p:nvPr>
        </p:nvSpPr>
        <p:spPr>
          <a:xfrm>
            <a:off x="15062147" y="8290163"/>
            <a:ext cx="975600" cy="6996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imple Light">
  <a:themeElements>
    <a:clrScheme name="Jeffco Purple">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2637</Words>
  <Application>Microsoft Office PowerPoint</Application>
  <PresentationFormat>Widescreen</PresentationFormat>
  <Paragraphs>281</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Montserrat</vt:lpstr>
      <vt:lpstr>Roboto Slab</vt:lpstr>
      <vt:lpstr>Playfair Display</vt:lpstr>
      <vt:lpstr>Arial</vt:lpstr>
      <vt:lpstr>Montserrat Medium</vt:lpstr>
      <vt:lpstr>Roboto Slab Thin</vt:lpstr>
      <vt:lpstr>Simple Light</vt:lpstr>
      <vt:lpstr>Simple Light</vt:lpstr>
      <vt:lpstr> FCB-Recommendation Created by Superintendent’s Staff</vt:lpstr>
      <vt:lpstr>Jeffco Public Schools</vt:lpstr>
      <vt:lpstr>Jeffco’s Unique Context</vt:lpstr>
      <vt:lpstr>Jefferson County Census and Demographic Data</vt:lpstr>
      <vt:lpstr>PowerPoint Presentation</vt:lpstr>
      <vt:lpstr>A new poll from Education Next, an education policy publication, found that enrollment in public schools in the United States has dropped by 4 percent over the last two years. That 4 percent decline represents nearly 2 million students. </vt:lpstr>
      <vt:lpstr>Jeffco’s Enrollment Reality</vt:lpstr>
      <vt:lpstr>PowerPoint Presentation</vt:lpstr>
      <vt:lpstr>PowerPoint Presentation</vt:lpstr>
      <vt:lpstr>Laying the Foundation  in 2022-23 School Year:  Creating the Conditions to Thrive with Major Initiatives that Span All Priorities </vt:lpstr>
      <vt:lpstr>Creating the Conditions to Thrive Requires Change</vt:lpstr>
      <vt:lpstr>PowerPoint Presentation</vt:lpstr>
      <vt:lpstr>To be a thriving district where all students achieve their biggest dreams we must build on our many bright spots and confront our challenges through the lens of opportunity.</vt:lpstr>
      <vt:lpstr>A Call to Action: Regional Opportunities for Thriving Schools</vt:lpstr>
      <vt:lpstr>Phase I Regional Opportunities for Thriving School Scope: </vt:lpstr>
      <vt:lpstr>Fall 2022 Timeline: </vt:lpstr>
      <vt:lpstr>The Why</vt:lpstr>
      <vt:lpstr>The Why</vt:lpstr>
      <vt:lpstr>The Challenge: 2018 Bond Investments</vt:lpstr>
      <vt:lpstr>The Challenge</vt:lpstr>
      <vt:lpstr>The Opportunity: In most cases, we are able to move all students from one school to another, allowing them to remain with their peers in their existing articulation area. Two small schools can become one, more sustainable and robustly resourced school.  </vt:lpstr>
      <vt:lpstr>The Opportunity</vt:lpstr>
      <vt:lpstr>Consolidation Criteria—on August 15, 2022 the School had An enrollment of less than 220 K-2, K-5, K-6 students OR  is utilizing 45% or less of the capacity of its facility AND  there is an elementary school or schools less than 3.5 miles away that can serve the students from the closing school in the current articulation area*  </vt:lpstr>
      <vt:lpstr>Consolidation Details</vt:lpstr>
      <vt:lpstr>Consolidation Details</vt:lpstr>
      <vt:lpstr>Consolidation Scope: November 2022 Vote</vt:lpstr>
      <vt:lpstr>Consolidation Impact</vt:lpstr>
      <vt:lpstr>The Elementary School Landscape</vt:lpstr>
      <vt:lpstr>Jeffco has capacity to serve 96,000 students in traditional district-managed schools and we currently serve 69,000* students in these schools. If consolidation occurs as recommended, the district will reduce its capacity to approximately 89,000 students.    </vt:lpstr>
      <vt:lpstr>August 25, 2022 Recommendation</vt:lpstr>
      <vt:lpstr>November 10, 2022 Vote</vt:lpstr>
      <vt:lpstr>Barring unforeseen circumstances that further accelerate enrollment declines, this recommendation should level-set elementary schools. We do not anticipate an additional district-wide consolidation recommendation for elementary schools (K-5 or K-6) in the near future.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FCB-Recommendation Created by Superintendent’s Staff</dc:title>
  <dc:creator>Bennett Veronica</dc:creator>
  <cp:lastModifiedBy>Bennett Veronica</cp:lastModifiedBy>
  <cp:revision>1</cp:revision>
  <dcterms:modified xsi:type="dcterms:W3CDTF">2022-09-02T20:27:09Z</dcterms:modified>
</cp:coreProperties>
</file>